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292" r:id="rId2"/>
    <p:sldId id="291" r:id="rId3"/>
    <p:sldId id="256" r:id="rId4"/>
    <p:sldId id="266" r:id="rId5"/>
    <p:sldId id="269" r:id="rId6"/>
    <p:sldId id="259" r:id="rId7"/>
    <p:sldId id="258" r:id="rId8"/>
    <p:sldId id="260" r:id="rId9"/>
    <p:sldId id="261" r:id="rId10"/>
    <p:sldId id="262" r:id="rId11"/>
    <p:sldId id="263" r:id="rId12"/>
    <p:sldId id="264" r:id="rId13"/>
    <p:sldId id="265" r:id="rId14"/>
    <p:sldId id="267"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68" r:id="rId34"/>
    <p:sldId id="288" r:id="rId35"/>
    <p:sldId id="289" r:id="rId36"/>
    <p:sldId id="290" r:id="rId3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p:cViewPr varScale="1">
        <p:scale>
          <a:sx n="74" d="100"/>
          <a:sy n="74" d="100"/>
        </p:scale>
        <p:origin x="12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5629326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16079888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26590195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18643978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27521277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4E27ABE-D84E-4EB2-BCEB-8C4A312B4505}" type="datetimeFigureOut">
              <a:rPr lang="ar-SA" smtClean="0"/>
              <a:t>07/07/36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10012634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4E27ABE-D84E-4EB2-BCEB-8C4A312B4505}" type="datetimeFigureOut">
              <a:rPr lang="ar-SA" smtClean="0"/>
              <a:t>07/07/36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17475293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4E27ABE-D84E-4EB2-BCEB-8C4A312B4505}" type="datetimeFigureOut">
              <a:rPr lang="ar-SA" smtClean="0"/>
              <a:t>07/07/36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3682393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4E27ABE-D84E-4EB2-BCEB-8C4A312B4505}" type="datetimeFigureOut">
              <a:rPr lang="ar-SA" smtClean="0"/>
              <a:t>07/07/36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19243833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4E27ABE-D84E-4EB2-BCEB-8C4A312B4505}" type="datetimeFigureOut">
              <a:rPr lang="ar-SA" smtClean="0"/>
              <a:t>07/07/36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33656258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4E27ABE-D84E-4EB2-BCEB-8C4A312B4505}" type="datetimeFigureOut">
              <a:rPr lang="ar-SA" smtClean="0"/>
              <a:t>07/07/36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98005C4-12D0-4EFB-BBE2-33B1E7A98AFF}" type="slidenum">
              <a:rPr lang="ar-SA" smtClean="0"/>
              <a:t>‹#›</a:t>
            </a:fld>
            <a:endParaRPr lang="ar-SA"/>
          </a:p>
        </p:txBody>
      </p:sp>
    </p:spTree>
    <p:extLst>
      <p:ext uri="{BB962C8B-B14F-4D97-AF65-F5344CB8AC3E}">
        <p14:creationId xmlns:p14="http://schemas.microsoft.com/office/powerpoint/2010/main" val="30742116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4E27ABE-D84E-4EB2-BCEB-8C4A312B4505}" type="datetimeFigureOut">
              <a:rPr lang="ar-SA" smtClean="0"/>
              <a:t>07/07/36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98005C4-12D0-4EFB-BBE2-33B1E7A98AFF}" type="slidenum">
              <a:rPr lang="ar-SA" smtClean="0"/>
              <a:t>‹#›</a:t>
            </a:fld>
            <a:endParaRPr lang="ar-SA"/>
          </a:p>
        </p:txBody>
      </p:sp>
    </p:spTree>
    <p:extLst>
      <p:ext uri="{BB962C8B-B14F-4D97-AF65-F5344CB8AC3E}">
        <p14:creationId xmlns:p14="http://schemas.microsoft.com/office/powerpoint/2010/main" val="2996552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www.islamstory.com/%D8%A3%D9%85_%D8%B3%D9%84%D9%85%D8%A9_%D9%87%D9%86%D8%AF_%D8%A8%D9%86%D8%AA_%D8%A3%D8%A8%D9%8A_%D8%A3%D9%85%D9%8A%D8%A9_%D8%A3%D9%85_%D8%A7%D9%84%D9%85%D8%A4%D9%85%D9%86%D9%8A%D9%86"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hyperlink" Target="http://islamstory.com/ar/%D8%A3%D8%AE%D9%84%D8%A7%D9%82_%D8%A3%D8%B9%D8%B8%D9%85_%D8%A5%D9%86%D8%B3%D8%A7%D9%86_%D8%A8%D9%82%D9%84%D9%85_%D9%87%D8%B4%D8%A7%D9%85_%D8%A8%D8%B1%D8%BA%D8%B4#_ftn12"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13"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14" TargetMode="Externa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hyperlink" Target="http://islamstory.com/ar/%D8%A3%D8%AE%D9%84%D8%A7%D9%82_%D8%A3%D8%B9%D8%B8%D9%85_%D8%A5%D9%86%D8%B3%D8%A7%D9%86_%D8%A8%D9%82%D9%84%D9%85_%D9%87%D8%B4%D8%A7%D9%85_%D8%A8%D8%B1%D8%BA%D8%B4#_ftn16" TargetMode="External"/><Relationship Id="rId4" Type="http://schemas.openxmlformats.org/officeDocument/2006/relationships/hyperlink" Target="http://islamstory.com/ar/%D8%A3%D8%AE%D9%84%D8%A7%D9%82_%D8%A3%D8%B9%D8%B8%D9%85_%D8%A5%D9%86%D8%B3%D8%A7%D9%86_%D8%A8%D9%82%D9%84%D9%85_%D9%87%D8%B4%D8%A7%D9%85_%D8%A8%D8%B1%D8%BA%D8%B4#_ftn15"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17" TargetMode="Externa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hyperlink" Target="http://islamstory.com/ar/%D8%A3%D8%AE%D9%84%D8%A7%D9%82_%D8%A3%D8%B9%D8%B8%D9%85_%D8%A5%D9%86%D8%B3%D8%A7%D9%86_%D8%A8%D9%82%D9%84%D9%85_%D9%87%D8%B4%D8%A7%D9%85_%D8%A8%D8%B1%D8%BA%D8%B4#_ftn19" TargetMode="External"/><Relationship Id="rId4" Type="http://schemas.openxmlformats.org/officeDocument/2006/relationships/hyperlink" Target="http://islamstory.com/ar/%D8%A3%D8%AE%D9%84%D8%A7%D9%82_%D8%A3%D8%B9%D8%B8%D9%85_%D8%A5%D9%86%D8%B3%D8%A7%D9%86_%D8%A8%D9%82%D9%84%D9%85_%D9%87%D8%B4%D8%A7%D9%85_%D8%A8%D8%B1%D8%BA%D8%B4#_ftn18"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20"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21"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22"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8" Type="http://schemas.openxmlformats.org/officeDocument/2006/relationships/hyperlink" Target="http://islamstory.com/ar/%D8%A3%D8%AE%D9%84%D8%A7%D9%82_%D8%A3%D8%B9%D8%B8%D9%85_%D8%A5%D9%86%D8%B3%D8%A7%D9%86_%D8%A8%D9%82%D9%84%D9%85_%D9%87%D8%B4%D8%A7%D9%85_%D8%A8%D8%B1%D8%BA%D8%B4#_ftn28" TargetMode="External"/><Relationship Id="rId3" Type="http://schemas.openxmlformats.org/officeDocument/2006/relationships/hyperlink" Target="http://islamstory.com/ar/%D8%A3%D8%AE%D9%84%D8%A7%D9%82_%D8%A3%D8%B9%D8%B8%D9%85_%D8%A5%D9%86%D8%B3%D8%A7%D9%86_%D8%A8%D9%82%D9%84%D9%85_%D9%87%D8%B4%D8%A7%D9%85_%D8%A8%D8%B1%D8%BA%D8%B4#_ftn23" TargetMode="External"/><Relationship Id="rId7" Type="http://schemas.openxmlformats.org/officeDocument/2006/relationships/hyperlink" Target="http://islamstory.com/ar/%D8%A3%D8%AE%D9%84%D8%A7%D9%82_%D8%A3%D8%B9%D8%B8%D9%85_%D8%A5%D9%86%D8%B3%D8%A7%D9%86_%D8%A8%D9%82%D9%84%D9%85_%D9%87%D8%B4%D8%A7%D9%85_%D8%A8%D8%B1%D8%BA%D8%B4#_ftn27" TargetMode="Externa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hyperlink" Target="http://islamstory.com/ar/%D8%A3%D8%AE%D9%84%D8%A7%D9%82_%D8%A3%D8%B9%D8%B8%D9%85_%D8%A5%D9%86%D8%B3%D8%A7%D9%86_%D8%A8%D9%82%D9%84%D9%85_%D9%87%D8%B4%D8%A7%D9%85_%D8%A8%D8%B1%D8%BA%D8%B4#_ftn26" TargetMode="External"/><Relationship Id="rId5" Type="http://schemas.openxmlformats.org/officeDocument/2006/relationships/hyperlink" Target="http://islamstory.com/ar/%D8%A3%D8%AE%D9%84%D8%A7%D9%82_%D8%A3%D8%B9%D8%B8%D9%85_%D8%A5%D9%86%D8%B3%D8%A7%D9%86_%D8%A8%D9%82%D9%84%D9%85_%D9%87%D8%B4%D8%A7%D9%85_%D8%A8%D8%B1%D8%BA%D8%B4#_ftn25" TargetMode="External"/><Relationship Id="rId4" Type="http://schemas.openxmlformats.org/officeDocument/2006/relationships/hyperlink" Target="http://islamstory.com/ar/%D8%A3%D8%AE%D9%84%D8%A7%D9%82_%D8%A3%D8%B9%D8%B8%D9%85_%D8%A5%D9%86%D8%B3%D8%A7%D9%86_%D8%A8%D9%82%D9%84%D9%85_%D9%87%D8%B4%D8%A7%D9%85_%D8%A8%D8%B1%D8%BA%D8%B4#_ftn24"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29"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hyperlink" Target="http://islamstory.com/ar/%D8%A3%D8%AE%D9%84%D8%A7%D9%82_%D8%A3%D8%B9%D8%B8%D9%85_%D8%A5%D9%86%D8%B3%D8%A7%D9%86_%D8%A8%D9%82%D9%84%D9%85_%D9%87%D8%B4%D8%A7%D9%85_%D8%A8%D8%B1%D8%BA%D8%B4#_ftn30"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31"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32"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33"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34"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35"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36"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hyperlink" Target="http://islamstory.com/ar/%D8%A3%D8%AE%D9%84%D8%A7%D9%82_%D8%A3%D8%B9%D8%B8%D9%85_%D8%A5%D9%86%D8%B3%D8%A7%D9%86_%D8%A8%D9%82%D9%84%D9%85_%D9%87%D8%B4%D8%A7%D9%85_%D8%A8%D8%B1%D8%BA%D8%B4#_ftn38" TargetMode="External"/><Relationship Id="rId4" Type="http://schemas.openxmlformats.org/officeDocument/2006/relationships/hyperlink" Target="http://islamstory.com/ar/%D8%A3%D8%AE%D9%84%D8%A7%D9%82_%D8%A3%D8%B9%D8%B8%D9%85_%D8%A5%D9%86%D8%B3%D8%A7%D9%86_%D8%A8%D9%82%D9%84%D9%85_%D9%87%D8%B4%D8%A7%D9%85_%D8%A8%D8%B1%D8%BA%D8%B4#_ftn37"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39"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40"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41"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www.islamstory.com/%D8%AC%D8%B1%D9%8A%D8%B1_%D8%A8%D9%86_%D8%B9%D8%A8%D8%AF_%D8%A7%D9%84%D9%84%D9%87_%D8%A7%D9%84%D8%A8%D8%AC%D9%84%D9%8A"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42"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43"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1" TargetMode="External"/><Relationship Id="rId7"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hyperlink" Target="http://islamstory.com/ar/%D8%A3%D8%AE%D9%84%D8%A7%D9%82_%D8%A3%D8%B9%D8%B8%D9%85_%D8%A5%D9%86%D8%B3%D8%A7%D9%86_%D8%A8%D9%82%D9%84%D9%85_%D9%87%D8%B4%D8%A7%D9%85_%D8%A8%D8%B1%D8%BA%D8%B4#_ftn3" TargetMode="External"/><Relationship Id="rId5" Type="http://schemas.openxmlformats.org/officeDocument/2006/relationships/hyperlink" Target="http://islamstory.com/ar/%D8%A3%D8%AE%D9%84%D8%A7%D9%82_%D8%A3%D8%B9%D8%B8%D9%85_%D8%A5%D9%86%D8%B3%D8%A7%D9%86_%D8%A8%D9%82%D9%84%D9%85_%D9%87%D8%B4%D8%A7%D9%85_%D8%A8%D8%B1%D8%BA%D8%B4#_ftn2" TargetMode="External"/><Relationship Id="rId4" Type="http://schemas.openxmlformats.org/officeDocument/2006/relationships/hyperlink" Target="http://www.islamstory.com/%D8%A3%D9%85_%D8%A7%D9%84%D9%85%D8%A4%D9%85%D9%86%D9%8A%D9%86_%D8%B5%D9%81%D9%8A%D8%A9_%D8%A8%D9%86%D8%AA_%D8%AD%D9%8A%D9%8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islamstory.com/%D8%A7%D8%A8%D9%86_%D9%83%D8%AB%D9%8A%D8%B1_%D8%A7%D9%84%D8%AD%D8%A7%D9%81%D8%B8_%D8%A7%D9%84%D9%85%D9%81%D8%B3%D8%B1"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4"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5"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6"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7"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hyperlink" Target="http://islamstory.com/ar/%D8%A3%D8%AE%D9%84%D8%A7%D9%82_%D8%A3%D8%B9%D8%B8%D9%85_%D8%A5%D9%86%D8%B3%D8%A7%D9%86_%D8%A8%D9%82%D9%84%D9%85_%D9%87%D8%B4%D8%A7%D9%85_%D8%A8%D8%B1%D8%BA%D8%B4#_ftn8"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islamstory.com/ar/%D8%A3%D8%AE%D9%84%D8%A7%D9%82_%D8%A3%D8%B9%D8%B8%D9%85_%D8%A5%D9%86%D8%B3%D8%A7%D9%86_%D8%A8%D9%82%D9%84%D9%85_%D9%87%D8%B4%D8%A7%D9%85_%D8%A8%D8%B1%D8%BA%D8%B4#_ftn9"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hyperlink" Target="http://islamstory.com/ar/%D8%A3%D8%AE%D9%84%D8%A7%D9%82_%D8%A3%D8%B9%D8%B8%D9%85_%D8%A5%D9%86%D8%B3%D8%A7%D9%86_%D8%A8%D9%82%D9%84%D9%85_%D9%87%D8%B4%D8%A7%D9%85_%D8%A8%D8%B1%D8%BA%D8%B4#_ftn11" TargetMode="External"/><Relationship Id="rId4" Type="http://schemas.openxmlformats.org/officeDocument/2006/relationships/hyperlink" Target="http://islamstory.com/ar/%D8%A3%D8%AE%D9%84%D8%A7%D9%82_%D8%A3%D8%B9%D8%B8%D9%85_%D8%A5%D9%86%D8%B3%D8%A7%D9%86_%D8%A8%D9%82%D9%84%D9%85_%D9%87%D8%B4%D8%A7%D9%85_%D8%A8%D8%B1%D8%BA%D8%B4#_ftn1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026" name="Picture 2" descr="C:\Users\MAX\Desktop\شرائح\IMG_532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9698" y="117863"/>
            <a:ext cx="6984776" cy="6669360"/>
          </a:xfrm>
          <a:prstGeom prst="rect">
            <a:avLst/>
          </a:prstGeom>
          <a:noFill/>
          <a:extLst>
            <a:ext uri="{909E8E84-426E-40DD-AFC4-6F175D3DCCD1}">
              <a14:hiddenFill xmlns:a14="http://schemas.microsoft.com/office/drawing/2010/main">
                <a:solidFill>
                  <a:srgbClr val="FFFFFF"/>
                </a:solidFill>
              </a14:hiddenFill>
            </a:ext>
          </a:extLst>
        </p:spPr>
      </p:pic>
      <p:sp>
        <p:nvSpPr>
          <p:cNvPr id="2" name="مستطيل 1"/>
          <p:cNvSpPr/>
          <p:nvPr/>
        </p:nvSpPr>
        <p:spPr>
          <a:xfrm>
            <a:off x="2105980" y="2204864"/>
            <a:ext cx="4572000" cy="2154436"/>
          </a:xfrm>
          <a:prstGeom prst="rect">
            <a:avLst/>
          </a:prstGeom>
        </p:spPr>
        <p:txBody>
          <a:bodyPr>
            <a:spAutoFit/>
          </a:bodyPr>
          <a:lstStyle/>
          <a:p>
            <a:pPr algn="ctr"/>
            <a:r>
              <a:rPr lang="ar-SA" sz="2800" dirty="0" smtClean="0">
                <a:solidFill>
                  <a:schemeClr val="accent3"/>
                </a:solidFill>
                <a:cs typeface="PT Bold Heading" pitchFamily="2" charset="-78"/>
              </a:rPr>
              <a:t>من روائع أخلاق الرسول صلى الله عليه وسلم </a:t>
            </a:r>
            <a:endParaRPr lang="ar-SA" sz="2800" dirty="0">
              <a:solidFill>
                <a:schemeClr val="accent3"/>
              </a:solidFill>
              <a:cs typeface="PT Bold Heading" pitchFamily="2" charset="-78"/>
            </a:endParaRPr>
          </a:p>
          <a:p>
            <a:pPr algn="ctr"/>
            <a:endParaRPr lang="ar-SA" dirty="0" smtClean="0">
              <a:solidFill>
                <a:srgbClr val="C00000"/>
              </a:solidFill>
              <a:cs typeface="PT Bold Heading" pitchFamily="2" charset="-78"/>
            </a:endParaRPr>
          </a:p>
          <a:p>
            <a:pPr algn="ctr"/>
            <a:r>
              <a:rPr lang="ar-SA" sz="2000" dirty="0" smtClean="0">
                <a:solidFill>
                  <a:srgbClr val="C00000"/>
                </a:solidFill>
                <a:cs typeface="PT Bold Heading" pitchFamily="2" charset="-78"/>
              </a:rPr>
              <a:t>إعداد الدكتورة: </a:t>
            </a:r>
            <a:r>
              <a:rPr lang="ar-SA" sz="2000" dirty="0">
                <a:solidFill>
                  <a:srgbClr val="C00000"/>
                </a:solidFill>
                <a:cs typeface="PT Bold Heading" pitchFamily="2" charset="-78"/>
              </a:rPr>
              <a:t>داليا عبد الباقي </a:t>
            </a:r>
          </a:p>
          <a:p>
            <a:pPr algn="ctr"/>
            <a:r>
              <a:rPr lang="ar-SA" sz="2000" dirty="0">
                <a:solidFill>
                  <a:schemeClr val="accent3"/>
                </a:solidFill>
                <a:cs typeface="PT Bold Heading" pitchFamily="2" charset="-78"/>
              </a:rPr>
              <a:t>بمشاركة الطالبتين: </a:t>
            </a:r>
          </a:p>
          <a:p>
            <a:pPr algn="ctr"/>
            <a:r>
              <a:rPr lang="ar-SA" sz="2000" dirty="0">
                <a:solidFill>
                  <a:srgbClr val="C00000"/>
                </a:solidFill>
                <a:cs typeface="PT Bold Heading" pitchFamily="2" charset="-78"/>
              </a:rPr>
              <a:t>خلود </a:t>
            </a:r>
            <a:r>
              <a:rPr lang="ar-SA" sz="2000" dirty="0" smtClean="0">
                <a:solidFill>
                  <a:srgbClr val="C00000"/>
                </a:solidFill>
                <a:cs typeface="PT Bold Heading" pitchFamily="2" charset="-78"/>
              </a:rPr>
              <a:t>الحواس- أسماء </a:t>
            </a:r>
            <a:r>
              <a:rPr lang="ar-SA" sz="2000" dirty="0">
                <a:solidFill>
                  <a:srgbClr val="C00000"/>
                </a:solidFill>
                <a:cs typeface="PT Bold Heading" pitchFamily="2" charset="-78"/>
              </a:rPr>
              <a:t>العبداللطيف</a:t>
            </a:r>
          </a:p>
        </p:txBody>
      </p:sp>
      <p:sp>
        <p:nvSpPr>
          <p:cNvPr id="3" name="مستطيل 2"/>
          <p:cNvSpPr/>
          <p:nvPr/>
        </p:nvSpPr>
        <p:spPr>
          <a:xfrm>
            <a:off x="3555008" y="4663525"/>
            <a:ext cx="1834156" cy="369332"/>
          </a:xfrm>
          <a:prstGeom prst="rect">
            <a:avLst/>
          </a:prstGeom>
        </p:spPr>
        <p:txBody>
          <a:bodyPr wrap="none">
            <a:spAutoFit/>
          </a:bodyPr>
          <a:lstStyle/>
          <a:p>
            <a:pPr algn="ctr"/>
            <a:r>
              <a:rPr lang="ar-SA" dirty="0">
                <a:solidFill>
                  <a:schemeClr val="accent3"/>
                </a:solidFill>
                <a:cs typeface="PT Bold Heading" pitchFamily="2" charset="-78"/>
              </a:rPr>
              <a:t> قسم اللغة العربية </a:t>
            </a:r>
          </a:p>
        </p:txBody>
      </p:sp>
    </p:spTree>
    <p:extLst>
      <p:ext uri="{BB962C8B-B14F-4D97-AF65-F5344CB8AC3E}">
        <p14:creationId xmlns:p14="http://schemas.microsoft.com/office/powerpoint/2010/main" val="5513528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1" y="23349"/>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739586" y="1218282"/>
            <a:ext cx="7704856" cy="4832092"/>
          </a:xfrm>
          <a:prstGeom prst="rect">
            <a:avLst/>
          </a:prstGeom>
        </p:spPr>
        <p:txBody>
          <a:bodyPr wrap="square">
            <a:spAutoFit/>
          </a:bodyPr>
          <a:lstStyle/>
          <a:p>
            <a:pPr algn="ctr"/>
            <a:r>
              <a:rPr lang="ar-SA" sz="2200" dirty="0">
                <a:solidFill>
                  <a:srgbClr val="C00000"/>
                </a:solidFill>
                <a:cs typeface="PT Bold Heading" pitchFamily="2" charset="-78"/>
              </a:rPr>
              <a:t>عدل النبي صلى الله عليه وسلم: </a:t>
            </a:r>
            <a:endParaRPr lang="ar-SA" sz="2200" dirty="0" smtClean="0">
              <a:solidFill>
                <a:srgbClr val="C00000"/>
              </a:solidFill>
              <a:cs typeface="PT Bold Heading" pitchFamily="2" charset="-78"/>
            </a:endParaRPr>
          </a:p>
          <a:p>
            <a:pPr algn="ctr"/>
            <a:endParaRPr lang="ar-SA" sz="2200" dirty="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كان عدله صلى الله عليه وسلم وإقامته شرع الله تعالى مع القريب والبعيد، والعدو والصديق، والمؤمن والكافر، مضرب المثل؛ كيف لا وهو رسوله ، والمبلغ عن ربه ومولاه؟!!</a:t>
            </a:r>
            <a:endParaRPr lang="en-US" sz="2200" dirty="0">
              <a:cs typeface="Mudir MT" pitchFamily="2" charset="-78"/>
            </a:endParaRPr>
          </a:p>
          <a:p>
            <a:r>
              <a:rPr lang="ar-SA" sz="2200" dirty="0">
                <a:cs typeface="Mudir MT" pitchFamily="2" charset="-78"/>
              </a:rPr>
              <a:t>فكان صلى الله عليه وسلم يعدل بين نسائه ويتحمل ما قد يقع من بعضهن من غيرة، كما كانت عائشة -رضي الله عنها- غيورة؛ فعن </a:t>
            </a:r>
            <a:r>
              <a:rPr lang="ar-SA" sz="2200" dirty="0">
                <a:cs typeface="Mudir MT" pitchFamily="2" charset="-78"/>
                <a:hlinkClick r:id="rId3"/>
              </a:rPr>
              <a:t>أم سلمة</a:t>
            </a:r>
            <a:r>
              <a:rPr lang="ar-SA" sz="2200" dirty="0">
                <a:cs typeface="Mudir MT" pitchFamily="2" charset="-78"/>
              </a:rPr>
              <a:t> -رضي الله عنها- أنها أتت بطعامٍ في صحفةٍ لها إلى رسول الله وأصحابه، فجاءت عائشة... ومعها فِهرٌ ففلقت به الصحفة، فجمع النبي صلى الله عليه وسلم بين فلقتي الصحفة وهو يقول: "كلوا، غارت أُمكم" مرتين، ثم أخذ رسول الله صلى الله عليه وسلم صحفة عائشة فبعث بها إلى أُم سلمة وأعطى صحفة أُم سلمة عائشة</a:t>
            </a:r>
            <a:r>
              <a:rPr lang="ar-SA" sz="2200" dirty="0">
                <a:cs typeface="Mudir MT" pitchFamily="2" charset="-78"/>
                <a:hlinkClick r:id="rId4"/>
              </a:rPr>
              <a:t>[12]</a:t>
            </a:r>
            <a:r>
              <a:rPr lang="ar-SA" sz="2200" dirty="0">
                <a:cs typeface="Mudir MT" pitchFamily="2" charset="-78"/>
              </a:rPr>
              <a:t>.</a:t>
            </a:r>
            <a:endParaRPr lang="en-US" sz="2200" dirty="0">
              <a:cs typeface="Mudir MT" pitchFamily="2" charset="-78"/>
            </a:endParaRPr>
          </a:p>
          <a:p>
            <a:r>
              <a:rPr lang="ar-SA" sz="2200" dirty="0">
                <a:cs typeface="Mudir MT" pitchFamily="2" charset="-78"/>
              </a:rPr>
              <a:t>وقال في قصة المرأة المخزومية التي سرقت: "‏والذي نفسي بيده، لو كانت فاطمة بنت محمد‏ لقطعت يدها‏".</a:t>
            </a:r>
            <a:endParaRPr lang="en-US" sz="2200" dirty="0">
              <a:cs typeface="Mudir MT" pitchFamily="2" charset="-78"/>
            </a:endParaRPr>
          </a:p>
        </p:txBody>
      </p:sp>
      <p:pic>
        <p:nvPicPr>
          <p:cNvPr id="4" name="Picture 2" descr="http://islamstory.com/sites/default/files/styles/95x65_section_page_small_img/public/12/06/23/6622_image002.jpg"/>
          <p:cNvPicPr/>
          <p:nvPr/>
        </p:nvPicPr>
        <p:blipFill>
          <a:blip r:embed="rId5">
            <a:extLst>
              <a:ext uri="{28A0092B-C50C-407E-A947-70E740481C1C}">
                <a14:useLocalDpi xmlns:a14="http://schemas.microsoft.com/office/drawing/2010/main" val="0"/>
              </a:ext>
            </a:extLst>
          </a:blip>
          <a:srcRect/>
          <a:stretch>
            <a:fillRect/>
          </a:stretch>
        </p:blipFill>
        <p:spPr bwMode="auto">
          <a:xfrm>
            <a:off x="989066" y="1052736"/>
            <a:ext cx="1728192" cy="11521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05529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719572" y="1340768"/>
            <a:ext cx="7704856" cy="4493538"/>
          </a:xfrm>
          <a:prstGeom prst="rect">
            <a:avLst/>
          </a:prstGeom>
        </p:spPr>
        <p:txBody>
          <a:bodyPr wrap="square">
            <a:spAutoFit/>
          </a:bodyPr>
          <a:lstStyle/>
          <a:p>
            <a:pPr algn="ctr"/>
            <a:r>
              <a:rPr lang="ar-SA" sz="2200" dirty="0">
                <a:solidFill>
                  <a:srgbClr val="C00000"/>
                </a:solidFill>
                <a:cs typeface="PT Bold Heading" pitchFamily="2" charset="-78"/>
              </a:rPr>
              <a:t>أخلاق النبي صلى الله عليه وسلم مع الأطفال والصبيان: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عن أنس رضي الله عنه قال: كان  يمر </a:t>
            </a:r>
            <a:r>
              <a:rPr lang="ar-SA" sz="2200" dirty="0" err="1">
                <a:cs typeface="Mudir MT" pitchFamily="2" charset="-78"/>
              </a:rPr>
              <a:t>بالصبيان</a:t>
            </a:r>
            <a:r>
              <a:rPr lang="ar-SA" sz="2200" dirty="0">
                <a:cs typeface="Mudir MT" pitchFamily="2" charset="-78"/>
              </a:rPr>
              <a:t> فيسلم عليهم</a:t>
            </a:r>
            <a:r>
              <a:rPr lang="ar-SA" sz="2200" dirty="0">
                <a:cs typeface="Mudir MT" pitchFamily="2" charset="-78"/>
                <a:hlinkClick r:id="rId3"/>
              </a:rPr>
              <a:t>[13]</a:t>
            </a:r>
            <a:r>
              <a:rPr lang="ar-SA" sz="2200" dirty="0">
                <a:cs typeface="Mudir MT" pitchFamily="2" charset="-78"/>
              </a:rPr>
              <a:t>. وكان صلى الله عليه وسلم يسمع بكاء الصبي فيسرع في الصلاة؛ مخافة أن تفتتن أمه.</a:t>
            </a:r>
            <a:endParaRPr lang="en-US" sz="2200" dirty="0">
              <a:cs typeface="Mudir MT" pitchFamily="2" charset="-78"/>
            </a:endParaRPr>
          </a:p>
          <a:p>
            <a:r>
              <a:rPr lang="ar-SA" sz="2200" dirty="0">
                <a:cs typeface="Mudir MT" pitchFamily="2" charset="-78"/>
              </a:rPr>
              <a:t>وكان صلى الله عليه وسلم يحمل ابنة ابنته وهو يصلي بالناس إذا قام حملها وإذا سجد وضعها، وجاء الحسن والحسين وهما ابنا بنته وهو يخطب الناس فجعلا يمشيان ويعثران، فنزل النبي  من المنبر فحملهما حتى وضعهما بين يديه ثم قال: "صدق الله ورسوله: {وَاعْلَمُوا أَنَّمَا أَمْوَالُكُمْ وَأَوْلادُكُمْ فِتْنَةٌ وَأَنَّ اللَّهَ عِنْدَهُ أَجْرٌ عَظِيمٌ} [الأنفال: 28]، نظرت إلى هذين الصبيين يمشيان فيعثران، فلم أصبر حتى قطعت حديثي ورفعتهما".</a:t>
            </a:r>
            <a:endParaRPr lang="en-US" sz="2200" dirty="0">
              <a:cs typeface="Mudir MT" pitchFamily="2" charset="-78"/>
            </a:endParaRPr>
          </a:p>
          <a:p>
            <a:r>
              <a:rPr lang="ar-SA" sz="2200" dirty="0">
                <a:cs typeface="Mudir MT" pitchFamily="2" charset="-78"/>
              </a:rPr>
              <a:t>وكان صلى الله عليه وسلم إذا مر </a:t>
            </a:r>
            <a:r>
              <a:rPr lang="ar-SA" sz="2200" dirty="0" err="1">
                <a:cs typeface="Mudir MT" pitchFamily="2" charset="-78"/>
              </a:rPr>
              <a:t>بالصبيان</a:t>
            </a:r>
            <a:r>
              <a:rPr lang="ar-SA" sz="2200" dirty="0">
                <a:cs typeface="Mudir MT" pitchFamily="2" charset="-78"/>
              </a:rPr>
              <a:t> سلم عليهم وهم صغار وكان يحمل ابنته أمامه وكان يحمل ابنة ابنته </a:t>
            </a:r>
            <a:r>
              <a:rPr lang="ar-SA" sz="2200" dirty="0" err="1">
                <a:cs typeface="Mudir MT" pitchFamily="2" charset="-78"/>
              </a:rPr>
              <a:t>أمامة</a:t>
            </a:r>
            <a:r>
              <a:rPr lang="ar-SA" sz="2200" dirty="0">
                <a:cs typeface="Mudir MT" pitchFamily="2" charset="-78"/>
              </a:rPr>
              <a:t> بنت زينب بنت محمد وهو يصلي بالناس، وكان ينزل من الخطبة ليحمل الحسن والحسين ويضعهما بين يديه.</a:t>
            </a:r>
            <a:endParaRPr lang="en-US" sz="2200" dirty="0">
              <a:cs typeface="Mudir MT" pitchFamily="2" charset="-78"/>
            </a:endParaRPr>
          </a:p>
        </p:txBody>
      </p:sp>
    </p:spTree>
    <p:extLst>
      <p:ext uri="{BB962C8B-B14F-4D97-AF65-F5344CB8AC3E}">
        <p14:creationId xmlns:p14="http://schemas.microsoft.com/office/powerpoint/2010/main" val="32724499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187624" y="1484784"/>
            <a:ext cx="6768752" cy="4154984"/>
          </a:xfrm>
          <a:prstGeom prst="rect">
            <a:avLst/>
          </a:prstGeom>
        </p:spPr>
        <p:txBody>
          <a:bodyPr wrap="square">
            <a:spAutoFit/>
          </a:bodyPr>
          <a:lstStyle/>
          <a:p>
            <a:pPr algn="ctr"/>
            <a:r>
              <a:rPr lang="ar-SA" sz="2200" dirty="0">
                <a:solidFill>
                  <a:srgbClr val="C00000"/>
                </a:solidFill>
                <a:cs typeface="PT Bold Heading" pitchFamily="2" charset="-78"/>
              </a:rPr>
              <a:t>أخلاق النبي مع الخدم والضعفاء والمساكين: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عن أنس رضي الله عنه قال: "خدمت النبي  عشر سنين، والله ما قال أف قط، ولا قال لشيء لم فعلت كذا، وهلا فعلت كذا"</a:t>
            </a:r>
            <a:r>
              <a:rPr lang="ar-SA" sz="2200" dirty="0">
                <a:cs typeface="Mudir MT" pitchFamily="2" charset="-78"/>
                <a:hlinkClick r:id="rId3"/>
              </a:rPr>
              <a:t>[14]</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عائشة -رضي الله تعالى عنها- قالت: "ما ضرب رسول الله صلى الله عليه وسلم خادمًا له، ولا امرأة، ولا ضرب بيده شيئًا قط، إلا أن يجاهد في سبيل الله"</a:t>
            </a:r>
            <a:r>
              <a:rPr lang="ar-SA" sz="2200" dirty="0">
                <a:cs typeface="Mudir MT" pitchFamily="2" charset="-78"/>
                <a:hlinkClick r:id="rId4"/>
              </a:rPr>
              <a:t>[15]</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عائشة -رضي الله عنها- قالت: "ما خير رسول الله  بين أمرين قط إلا أخذ أيسرهما ما لم يكن إثمًا، فإن كان إثمًا كان أبعد الناس منه، وما انتقم  لنفسه قط إلا أن تنتهك حرمة الله فينتقم".</a:t>
            </a:r>
            <a:endParaRPr lang="en-US" sz="2200" dirty="0">
              <a:cs typeface="Mudir MT" pitchFamily="2" charset="-78"/>
            </a:endParaRPr>
          </a:p>
          <a:p>
            <a:r>
              <a:rPr lang="ar-SA" sz="2200" dirty="0">
                <a:cs typeface="Mudir MT" pitchFamily="2" charset="-78"/>
              </a:rPr>
              <a:t>وعن ابن أبي أوفى أن رسول الله  كان لا يأنف ولا يستكبر أن يمشي مع الأرملة والمسكين والعبد حتى يقضي له حاجته</a:t>
            </a:r>
            <a:r>
              <a:rPr lang="ar-SA" sz="2200" dirty="0">
                <a:cs typeface="Mudir MT" pitchFamily="2" charset="-78"/>
                <a:hlinkClick r:id="rId5"/>
              </a:rPr>
              <a:t>[16]</a:t>
            </a:r>
            <a:r>
              <a:rPr lang="ar-SA" sz="2200" dirty="0">
                <a:cs typeface="Mudir MT" pitchFamily="2" charset="-78"/>
              </a:rPr>
              <a:t>.</a:t>
            </a:r>
            <a:endParaRPr lang="en-US" sz="2200" dirty="0">
              <a:cs typeface="Mudir MT" pitchFamily="2" charset="-78"/>
            </a:endParaRPr>
          </a:p>
        </p:txBody>
      </p:sp>
      <p:pic>
        <p:nvPicPr>
          <p:cNvPr id="4" name="Picture 3" descr="http://islamstory.com/sites/default/files/styles/95x65_section_page_small_img/public/12/06/23/250px-Mohammad.jpg"/>
          <p:cNvPicPr/>
          <p:nvPr/>
        </p:nvPicPr>
        <p:blipFill>
          <a:blip r:embed="rId6">
            <a:extLst>
              <a:ext uri="{28A0092B-C50C-407E-A947-70E740481C1C}">
                <a14:useLocalDpi xmlns:a14="http://schemas.microsoft.com/office/drawing/2010/main" val="0"/>
              </a:ext>
            </a:extLst>
          </a:blip>
          <a:srcRect/>
          <a:stretch>
            <a:fillRect/>
          </a:stretch>
        </p:blipFill>
        <p:spPr bwMode="auto">
          <a:xfrm>
            <a:off x="971600" y="1052736"/>
            <a:ext cx="1296144" cy="1091998"/>
          </a:xfrm>
          <a:prstGeom prst="rect">
            <a:avLst/>
          </a:prstGeom>
          <a:noFill/>
          <a:ln>
            <a:noFill/>
          </a:ln>
        </p:spPr>
      </p:pic>
    </p:spTree>
    <p:extLst>
      <p:ext uri="{BB962C8B-B14F-4D97-AF65-F5344CB8AC3E}">
        <p14:creationId xmlns:p14="http://schemas.microsoft.com/office/powerpoint/2010/main" val="32021386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20" y="36005"/>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Rectangle 3"/>
          <p:cNvSpPr>
            <a:spLocks noChangeArrowheads="1"/>
          </p:cNvSpPr>
          <p:nvPr/>
        </p:nvSpPr>
        <p:spPr bwMode="auto">
          <a:xfrm>
            <a:off x="1979712" y="844060"/>
            <a:ext cx="6711745" cy="517064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200" b="0" i="0" u="none" strike="noStrike" cap="none" normalizeH="0" baseline="0" dirty="0" smtClean="0">
                <a:ln>
                  <a:noFill/>
                </a:ln>
                <a:solidFill>
                  <a:srgbClr val="C00000"/>
                </a:solidFill>
                <a:effectLst/>
                <a:latin typeface="Calibri" pitchFamily="34" charset="0"/>
                <a:ea typeface="Times New Roman" pitchFamily="18" charset="0"/>
                <a:cs typeface="PT Bold Heading" pitchFamily="2" charset="-78"/>
              </a:rPr>
              <a:t>رحمة النبي صلى الله عليه وسلم: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rgbClr val="C00000"/>
              </a:solidFill>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قال تعالى: {</a:t>
            </a:r>
            <a:r>
              <a:rPr kumimoji="0" lang="ar-SA" sz="2200" b="0" i="0" u="none" strike="noStrike" cap="none" normalizeH="0" baseline="0" dirty="0" smtClean="0">
                <a:ln>
                  <a:noFill/>
                </a:ln>
                <a:solidFill>
                  <a:srgbClr val="18873B"/>
                </a:solidFill>
                <a:effectLst/>
                <a:latin typeface="Calibri" pitchFamily="34" charset="0"/>
                <a:ea typeface="Times New Roman" pitchFamily="18" charset="0"/>
                <a:cs typeface="Mudir MT" pitchFamily="2" charset="-78"/>
              </a:rPr>
              <a:t>وَمَا أَرْسَلْنَاكَ إِلاَّ رَحْمَةً لِلْعَالَمِينَ</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 </a:t>
            </a:r>
            <a:r>
              <a:rPr kumimoji="0" lang="ar-SA" sz="2200" b="0" i="0" u="none" strike="noStrike" cap="none" normalizeH="0" baseline="0" dirty="0" smtClean="0">
                <a:ln>
                  <a:noFill/>
                </a:ln>
                <a:solidFill>
                  <a:srgbClr val="C5191C"/>
                </a:solidFill>
                <a:effectLst/>
                <a:latin typeface="Calibri" pitchFamily="34" charset="0"/>
                <a:ea typeface="Times New Roman" pitchFamily="18" charset="0"/>
                <a:cs typeface="Mudir MT" pitchFamily="2" charset="-78"/>
              </a:rPr>
              <a:t>[الأنبياء: 107]</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 وقال تعالى: {</a:t>
            </a:r>
            <a:r>
              <a:rPr kumimoji="0" lang="ar-SA" sz="2200" b="0" i="0" u="none" strike="noStrike" cap="none" normalizeH="0" baseline="0" dirty="0" smtClean="0">
                <a:ln>
                  <a:noFill/>
                </a:ln>
                <a:solidFill>
                  <a:srgbClr val="18873B"/>
                </a:solidFill>
                <a:effectLst/>
                <a:latin typeface="Calibri" pitchFamily="34" charset="0"/>
                <a:ea typeface="Times New Roman" pitchFamily="18" charset="0"/>
                <a:cs typeface="Mudir MT" pitchFamily="2" charset="-78"/>
              </a:rPr>
              <a:t>فَبِمَا رَحْمَةٍ مِنَ اللَّهِ لِنْتَ لَهُمْ وَلَوْ كُنْتَ فَظًّا غَلِيظَ الْقَلْبِ لَانْفَضُّوا مِنْ حَوْلِكَ فَاعْفُ عَنْهُمْ وَاسْتَغْفِرْ لَهُمْ</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 </a:t>
            </a:r>
            <a:r>
              <a:rPr kumimoji="0" lang="ar-SA" sz="2200" b="0" i="0" u="none" strike="noStrike" cap="none" normalizeH="0" baseline="0" dirty="0" smtClean="0">
                <a:ln>
                  <a:noFill/>
                </a:ln>
                <a:solidFill>
                  <a:srgbClr val="C5191C"/>
                </a:solidFill>
                <a:effectLst/>
                <a:latin typeface="Calibri" pitchFamily="34" charset="0"/>
                <a:ea typeface="Times New Roman" pitchFamily="18" charset="0"/>
                <a:cs typeface="Mudir MT" pitchFamily="2" charset="-78"/>
              </a:rPr>
              <a:t>[آل عمران: 159]</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 وعندما قيل له: ادع </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على المشركين، قال : "إني لم أبعث لعانًا، وإنما بعثت رحمة"</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hlinkClick r:id="rId3"/>
              </a:rPr>
              <a:t>[17]</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a:t>
            </a:r>
            <a:endParaRPr kumimoji="0" lang="en-US" sz="2200" b="0" i="0" u="none" strike="noStrike" cap="none" normalizeH="0" baseline="0" dirty="0" smtClean="0">
              <a:ln>
                <a:noFill/>
              </a:ln>
              <a:solidFill>
                <a:schemeClr val="tx1">
                  <a:lumMod val="95000"/>
                  <a:lumOff val="5000"/>
                </a:schemeClr>
              </a:solidFill>
              <a:effectLst/>
              <a:latin typeface="Arial" pitchFamily="34" charset="0"/>
              <a:cs typeface="Mudir M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وكان من دعاء النبي صلى الله عليه وسلم: "اللهم من وليَ من أمرِ أمتي شيئًا، فشقَّ عليهم، </a:t>
            </a:r>
            <a:r>
              <a:rPr kumimoji="0" lang="ar-SA" sz="2200" b="0" i="0" u="none" strike="noStrike" cap="none" normalizeH="0" baseline="0" dirty="0" err="1" smtClean="0">
                <a:ln>
                  <a:noFill/>
                </a:ln>
                <a:solidFill>
                  <a:schemeClr val="tx1">
                    <a:lumMod val="95000"/>
                    <a:lumOff val="5000"/>
                  </a:schemeClr>
                </a:solidFill>
                <a:effectLst/>
                <a:latin typeface="Calibri" pitchFamily="34" charset="0"/>
                <a:ea typeface="Times New Roman" pitchFamily="18" charset="0"/>
                <a:cs typeface="Mudir MT" pitchFamily="2" charset="-78"/>
              </a:rPr>
              <a:t>فاشقُق</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 عليه، ومن ولي من أمر أمتي شيئًا، فرفق بهم، فارفق به".</a:t>
            </a:r>
            <a:endParaRPr kumimoji="0" lang="en-US" sz="2200" b="0" i="0" u="none" strike="noStrike" cap="none" normalizeH="0" baseline="0" dirty="0" smtClean="0">
              <a:ln>
                <a:noFill/>
              </a:ln>
              <a:solidFill>
                <a:schemeClr val="tx1">
                  <a:lumMod val="95000"/>
                  <a:lumOff val="5000"/>
                </a:schemeClr>
              </a:solidFill>
              <a:effectLst/>
              <a:latin typeface="Arial" pitchFamily="34" charset="0"/>
              <a:cs typeface="Mudir M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وقال صلى الله عليه وسلم في فضل الرحمة: "الراحمون يرحمهم الرحمن، ارحموا من في الأرض يرحمكم من في السماء"</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hlinkClick r:id="rId4"/>
              </a:rPr>
              <a:t>[18]</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a:t>
            </a:r>
            <a:endParaRPr kumimoji="0" lang="en-US" sz="2200" b="0" i="0" u="none" strike="noStrike" cap="none" normalizeH="0" baseline="0" dirty="0" smtClean="0">
              <a:ln>
                <a:noFill/>
              </a:ln>
              <a:solidFill>
                <a:schemeClr val="tx1">
                  <a:lumMod val="95000"/>
                  <a:lumOff val="5000"/>
                </a:schemeClr>
              </a:solidFill>
              <a:effectLst/>
              <a:latin typeface="Arial" pitchFamily="34" charset="0"/>
              <a:cs typeface="Mudir M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وقال صلى الله عليه وسلم في أهل الجنة الذين أخبر عنهم بقوله: "أهل الجنة ثلاثة -وذكر منهم- ورجل رحيم رقيق القلب لكل ذي قربى ومسلم"</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hlinkClick r:id="rId5"/>
              </a:rPr>
              <a:t>[19]</a:t>
            </a:r>
            <a:r>
              <a:rPr kumimoji="0" lang="ar-SA" sz="2200" b="0" i="0" u="none" strike="noStrike" cap="none" normalizeH="0" baseline="0" dirty="0" smtClean="0">
                <a:ln>
                  <a:noFill/>
                </a:ln>
                <a:solidFill>
                  <a:schemeClr val="tx1">
                    <a:lumMod val="95000"/>
                    <a:lumOff val="5000"/>
                  </a:schemeClr>
                </a:solidFill>
                <a:effectLst/>
                <a:latin typeface="Calibri" pitchFamily="34" charset="0"/>
                <a:ea typeface="Times New Roman" pitchFamily="18" charset="0"/>
                <a:cs typeface="Mudir MT" pitchFamily="2" charset="-78"/>
              </a:rPr>
              <a:t>.</a:t>
            </a:r>
            <a:endParaRPr kumimoji="0" lang="ar-SA" sz="2200" b="0" i="0" u="none" strike="noStrike" cap="none" normalizeH="0" baseline="0" dirty="0" smtClean="0">
              <a:ln>
                <a:noFill/>
              </a:ln>
              <a:solidFill>
                <a:schemeClr val="tx1">
                  <a:lumMod val="95000"/>
                  <a:lumOff val="5000"/>
                </a:schemeClr>
              </a:solidFill>
              <a:effectLst/>
              <a:latin typeface="Arial" pitchFamily="34" charset="0"/>
              <a:cs typeface="Mudir MT" pitchFamily="2" charset="-78"/>
            </a:endParaRPr>
          </a:p>
        </p:txBody>
      </p:sp>
      <p:pic>
        <p:nvPicPr>
          <p:cNvPr id="5" name="Picture 13" descr="نبي الرحمة"/>
          <p:cNvPicPr/>
          <p:nvPr/>
        </p:nvPicPr>
        <p:blipFill>
          <a:blip r:embed="rId6">
            <a:extLst>
              <a:ext uri="{28A0092B-C50C-407E-A947-70E740481C1C}">
                <a14:useLocalDpi xmlns:a14="http://schemas.microsoft.com/office/drawing/2010/main" val="0"/>
              </a:ext>
            </a:extLst>
          </a:blip>
          <a:srcRect/>
          <a:stretch>
            <a:fillRect/>
          </a:stretch>
        </p:blipFill>
        <p:spPr bwMode="auto">
          <a:xfrm>
            <a:off x="827584" y="3063359"/>
            <a:ext cx="1389562" cy="122413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622009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784"/>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683568" y="1166843"/>
            <a:ext cx="7776864" cy="4832092"/>
          </a:xfrm>
          <a:prstGeom prst="rect">
            <a:avLst/>
          </a:prstGeom>
        </p:spPr>
        <p:txBody>
          <a:bodyPr wrap="square">
            <a:spAutoFit/>
          </a:bodyPr>
          <a:lstStyle/>
          <a:p>
            <a:pPr algn="ctr"/>
            <a:r>
              <a:rPr lang="ar-SA" sz="2200" dirty="0">
                <a:solidFill>
                  <a:srgbClr val="C00000"/>
                </a:solidFill>
                <a:cs typeface="PT Bold Heading" pitchFamily="2" charset="-78"/>
              </a:rPr>
              <a:t>عفو النبي صلى الله عليه وسلم: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عن أنس رضي الله عنه قال: "كان النبي صلى الله عليه وسلم من أحسن الناس خلقًا، فأرسلني يومًا لحاجة، فقلت له: والله لا أذهب. وفي نفسي أن أذهب لما أمرني به صلى الله عليه وسلم، فخرجت حتى أمرَّ على صبيان وهم يلعبون في السوق، فإذا النبي  قد قبض بقفاي من ورائي، فنظرت إليه وهو يضحك فقال: "يا أنس، أذهبت حيث أمرتك؟" قلت: نعم، أنا أذهب يا رسول الله، فذهبت</a:t>
            </a:r>
            <a:r>
              <a:rPr lang="ar-SA" sz="2200" dirty="0">
                <a:cs typeface="Mudir MT" pitchFamily="2" charset="-78"/>
                <a:hlinkClick r:id="rId3"/>
              </a:rPr>
              <a:t>[20]</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أنس بن مالك رضي الله عنه قال: بينما نحن في المسجد مع رسول الله صلى الله عليه وسلم إذ جاء أعرابي، فقام يبول في المسجد، فقال أصحاب رسول الله صلى الله عليه وسلم: مَه </a:t>
            </a:r>
            <a:r>
              <a:rPr lang="ar-SA" sz="2200" dirty="0" err="1">
                <a:cs typeface="Mudir MT" pitchFamily="2" charset="-78"/>
              </a:rPr>
              <a:t>مَه</a:t>
            </a:r>
            <a:r>
              <a:rPr lang="ar-SA" sz="2200" dirty="0">
                <a:cs typeface="Mudir MT" pitchFamily="2" charset="-78"/>
              </a:rPr>
              <a:t>. قال: قال رسول الله : "لا تزرموه، دعوه". فتركوه حتى بال، ثم إن رسول الله صلى الله عليه وسلم دعاه فقال له: "إن هذه المساجد لا تصلح لشيء من هذا البول، ولا القذر، إنما هي لذكر الله، والصلاة، وقراءة القرآن". قال: فأمر رجلاً من القوم فجاء بدلو من ماء، فشنّه عليه</a:t>
            </a:r>
            <a:r>
              <a:rPr lang="ar-SA" sz="2200" dirty="0">
                <a:cs typeface="Mudir MT" pitchFamily="2" charset="-78"/>
                <a:hlinkClick r:id="rId4"/>
              </a:rPr>
              <a:t>[21]</a:t>
            </a:r>
            <a:r>
              <a:rPr lang="ar-SA" sz="2200" dirty="0">
                <a:cs typeface="Mudir MT" pitchFamily="2" charset="-78"/>
              </a:rPr>
              <a:t>.</a:t>
            </a:r>
          </a:p>
        </p:txBody>
      </p:sp>
    </p:spTree>
    <p:extLst>
      <p:ext uri="{BB962C8B-B14F-4D97-AF65-F5344CB8AC3E}">
        <p14:creationId xmlns:p14="http://schemas.microsoft.com/office/powerpoint/2010/main" val="30959667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2051720" y="1340768"/>
            <a:ext cx="6408712" cy="4493538"/>
          </a:xfrm>
          <a:prstGeom prst="rect">
            <a:avLst/>
          </a:prstGeom>
        </p:spPr>
        <p:txBody>
          <a:bodyPr wrap="square">
            <a:spAutoFit/>
          </a:bodyPr>
          <a:lstStyle/>
          <a:p>
            <a:pPr algn="ctr"/>
            <a:r>
              <a:rPr lang="ar-SA" sz="2200" dirty="0">
                <a:solidFill>
                  <a:srgbClr val="C00000"/>
                </a:solidFill>
                <a:cs typeface="PT Bold Heading" pitchFamily="2" charset="-78"/>
              </a:rPr>
              <a:t>تواضع النبي صلى الله عليه وسلم: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كان صلى الله عليه وسلم سيد المتواضعين، يتخلق ويتمثل بقوله تعالى: </a:t>
            </a:r>
            <a:r>
              <a:rPr lang="ar-SA" sz="2200" dirty="0">
                <a:solidFill>
                  <a:srgbClr val="008000"/>
                </a:solidFill>
                <a:cs typeface="Mudir MT" pitchFamily="2" charset="-78"/>
              </a:rPr>
              <a:t>{تِلْكَ الدّارُ الآخِرَةُ نَجْعَلُهَا لِلّذِينَ لاَ يُرِيدُونَ عُلُوًّا فِي الأرْضِ وَلاَ فَسَادًا وَالْعَاقِبَةُ لِلْمُتّقِينَ} </a:t>
            </a:r>
            <a:r>
              <a:rPr lang="ar-SA" sz="2200" dirty="0">
                <a:cs typeface="Mudir MT" pitchFamily="2" charset="-78"/>
              </a:rPr>
              <a:t>[القصص: 83].</a:t>
            </a:r>
            <a:endParaRPr lang="en-US" sz="2200" dirty="0">
              <a:cs typeface="Mudir MT" pitchFamily="2" charset="-78"/>
            </a:endParaRPr>
          </a:p>
          <a:p>
            <a:r>
              <a:rPr lang="ar-SA" sz="2200" dirty="0">
                <a:cs typeface="Mudir MT" pitchFamily="2" charset="-78"/>
              </a:rPr>
              <a:t>وكان صلى الله عليه وسلم يجيب دعوة الحر والعبد، والغني والفقير، ويعود المرضى في أقصى المدينة، ويقبل عذر المعتذر، ويتواضع للمؤمنين، يقف مع العجوز، ويزور المريض، ويعطف على المسكين، ويصل البائس، ويواسي المستضعفين، ويداعب الأطفال، ويمازح الأهل، ويكلم الأمة، ويواكل الناس، ويجلس على التراب، وينام على الثرى، ويفترش الرمل، ويتوسّد الحصير، ولما رآه رجل ارتجف من هيبته، فقال صلى الله عليه وسلم: "هوِّن عليك، فإني ابن امرأة كانت تأكل القديد بمكة"</a:t>
            </a:r>
            <a:r>
              <a:rPr lang="ar-SA" sz="2200" dirty="0">
                <a:cs typeface="Mudir MT" pitchFamily="2" charset="-78"/>
                <a:hlinkClick r:id="rId3"/>
              </a:rPr>
              <a:t>[22]</a:t>
            </a:r>
            <a:r>
              <a:rPr lang="ar-SA" sz="2200" dirty="0">
                <a:cs typeface="Mudir MT" pitchFamily="2" charset="-78"/>
              </a:rPr>
              <a:t>.</a:t>
            </a:r>
            <a:endParaRPr lang="en-US" sz="2200" dirty="0">
              <a:cs typeface="Mudir MT" pitchFamily="2" charset="-78"/>
            </a:endParaRPr>
          </a:p>
        </p:txBody>
      </p:sp>
      <p:pic>
        <p:nvPicPr>
          <p:cNvPr id="3074" name="Picture 2" descr="نتيجة بحث الصور عن صبر الرسول صلى الله عليه وسلم"/>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0" y="2348880"/>
            <a:ext cx="1639069" cy="165618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0207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971600" y="1443841"/>
            <a:ext cx="6912768" cy="4154984"/>
          </a:xfrm>
          <a:prstGeom prst="rect">
            <a:avLst/>
          </a:prstGeom>
        </p:spPr>
        <p:txBody>
          <a:bodyPr wrap="square">
            <a:spAutoFit/>
          </a:bodyPr>
          <a:lstStyle/>
          <a:p>
            <a:r>
              <a:rPr lang="ar-SA" sz="2200" dirty="0">
                <a:cs typeface="Mudir MT" pitchFamily="2" charset="-78"/>
              </a:rPr>
              <a:t>وكان صلى الله عليه وسلم يكره المدح، وينهى عن إطرائه ويقول: "لا تطروني كما أطرت النصارى عيسى بن مريم، فإنما أنا عبد الله ورسوله، فقولوا: عبد الله ورسوله"</a:t>
            </a:r>
            <a:r>
              <a:rPr lang="ar-SA" sz="2200" dirty="0">
                <a:cs typeface="Mudir MT" pitchFamily="2" charset="-78"/>
                <a:hlinkClick r:id="rId3"/>
              </a:rPr>
              <a:t>[23]</a:t>
            </a:r>
            <a:r>
              <a:rPr lang="ar-SA" sz="2200" dirty="0">
                <a:cs typeface="Mudir MT" pitchFamily="2" charset="-78"/>
              </a:rPr>
              <a:t>، فكان أبعد الناس عن الكبر، كيف لا وهو الذي يقول : "لا تطروني كما أطرت النصارى ابن مريم، إنما أنا عبدٌ، فقولوا: عبد الله ورسوله"</a:t>
            </a:r>
            <a:r>
              <a:rPr lang="ar-SA" sz="2200" dirty="0">
                <a:cs typeface="Mudir MT" pitchFamily="2" charset="-78"/>
                <a:hlinkClick r:id="rId4"/>
              </a:rPr>
              <a:t>[24]</a:t>
            </a:r>
            <a:r>
              <a:rPr lang="ar-SA" sz="2200" dirty="0">
                <a:cs typeface="Mudir MT" pitchFamily="2" charset="-78"/>
              </a:rPr>
              <a:t>.</a:t>
            </a:r>
            <a:endParaRPr lang="en-US" sz="2200" dirty="0">
              <a:cs typeface="Mudir MT" pitchFamily="2" charset="-78"/>
            </a:endParaRPr>
          </a:p>
          <a:p>
            <a:r>
              <a:rPr lang="ar-SA" sz="2200" dirty="0">
                <a:cs typeface="Mudir MT" pitchFamily="2" charset="-78"/>
              </a:rPr>
              <a:t>كيف لا وهو الذي كان يقول صلى الله عليه وسلم: "آكل كما يأكل العبد، وأجلس كما يجلس العبد"</a:t>
            </a:r>
            <a:r>
              <a:rPr lang="ar-SA" sz="2200" dirty="0">
                <a:cs typeface="Mudir MT" pitchFamily="2" charset="-78"/>
                <a:hlinkClick r:id="rId5"/>
              </a:rPr>
              <a:t>[25]</a:t>
            </a:r>
            <a:r>
              <a:rPr lang="ar-SA" sz="2200" dirty="0">
                <a:cs typeface="Mudir MT" pitchFamily="2" charset="-78"/>
              </a:rPr>
              <a:t>.</a:t>
            </a:r>
            <a:endParaRPr lang="en-US" sz="2200" dirty="0">
              <a:cs typeface="Mudir MT" pitchFamily="2" charset="-78"/>
            </a:endParaRPr>
          </a:p>
          <a:p>
            <a:r>
              <a:rPr lang="ar-SA" sz="2200" dirty="0">
                <a:cs typeface="Mudir MT" pitchFamily="2" charset="-78"/>
              </a:rPr>
              <a:t>كيف لا وهو القائل بأبي هو وأمي صلى الله عليه وسلم: "لو أُهدي إليَّ كراعٌ لقبلتُ، ولو دُعيت عليه لأجبت"</a:t>
            </a:r>
            <a:r>
              <a:rPr lang="ar-SA" sz="2200" dirty="0">
                <a:cs typeface="Mudir MT" pitchFamily="2" charset="-78"/>
                <a:hlinkClick r:id="rId6"/>
              </a:rPr>
              <a:t>[26]</a:t>
            </a:r>
            <a:r>
              <a:rPr lang="ar-SA" sz="2200" dirty="0">
                <a:cs typeface="Mudir MT" pitchFamily="2" charset="-78"/>
              </a:rPr>
              <a:t>.</a:t>
            </a:r>
            <a:endParaRPr lang="en-US" sz="2200" dirty="0">
              <a:cs typeface="Mudir MT" pitchFamily="2" charset="-78"/>
            </a:endParaRPr>
          </a:p>
          <a:p>
            <a:r>
              <a:rPr lang="ar-SA" sz="2200" dirty="0">
                <a:cs typeface="Mudir MT" pitchFamily="2" charset="-78"/>
              </a:rPr>
              <a:t>ومن تواضعه  أنه كان يجيب الدعوة، ولو إلى خبز الشعير ويقبل الهدية. عن أنس رضي الله عنه قال: "كان صلى الله عليه وسلم يدعى إلى خبز الشعير، والإهالة </a:t>
            </a:r>
            <a:r>
              <a:rPr lang="ar-SA" sz="2200" dirty="0" err="1">
                <a:cs typeface="Mudir MT" pitchFamily="2" charset="-78"/>
              </a:rPr>
              <a:t>السنخة</a:t>
            </a:r>
            <a:r>
              <a:rPr lang="ar-SA" sz="2200" dirty="0">
                <a:cs typeface="Mudir MT" pitchFamily="2" charset="-78"/>
                <a:hlinkClick r:id="rId7"/>
              </a:rPr>
              <a:t>[27]</a:t>
            </a:r>
            <a:r>
              <a:rPr lang="ar-SA" sz="2200" dirty="0">
                <a:cs typeface="Mudir MT" pitchFamily="2" charset="-78"/>
              </a:rPr>
              <a:t> فيجيب"</a:t>
            </a:r>
            <a:r>
              <a:rPr lang="ar-SA" sz="2200" dirty="0">
                <a:cs typeface="Mudir MT" pitchFamily="2" charset="-78"/>
                <a:hlinkClick r:id="rId8"/>
              </a:rPr>
              <a:t>[28]</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38330912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39" y="4327"/>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2267744" y="1844824"/>
            <a:ext cx="5886400" cy="3816429"/>
          </a:xfrm>
          <a:prstGeom prst="rect">
            <a:avLst/>
          </a:prstGeom>
        </p:spPr>
        <p:txBody>
          <a:bodyPr wrap="square">
            <a:spAutoFit/>
          </a:bodyPr>
          <a:lstStyle/>
          <a:p>
            <a:pPr algn="ctr"/>
            <a:r>
              <a:rPr lang="ar-SA" sz="2200" dirty="0">
                <a:solidFill>
                  <a:srgbClr val="C00000"/>
                </a:solidFill>
                <a:cs typeface="PT Bold Heading" pitchFamily="2" charset="-78"/>
              </a:rPr>
              <a:t>مجلسه صلى الله عليه وسلم: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pPr algn="ctr"/>
            <a:r>
              <a:rPr lang="ar-SA" sz="2200" dirty="0">
                <a:cs typeface="Mudir MT" pitchFamily="2" charset="-78"/>
              </a:rPr>
              <a:t>كان صلى الله عليه وسلم يجلِس على الأرض، وعلى الحصير، والبِساط. عن أنس رضي الله عنه قال: "كان النبي صلى الله عليه وسلم إذا استقبله الرجل فصافحه لا ينزع يده من يده حتى يكون الرجل ينزع يده، ولا يصرف وجهه من وجهه حتى يكون الرجل هو يصرفه، ولم ير مقدمًا ركبتيه بين يدي جليس له"</a:t>
            </a:r>
            <a:r>
              <a:rPr lang="ar-SA" sz="2200" dirty="0">
                <a:cs typeface="Mudir MT" pitchFamily="2" charset="-78"/>
                <a:hlinkClick r:id="rId3"/>
              </a:rPr>
              <a:t>[29]</a:t>
            </a:r>
            <a:r>
              <a:rPr lang="ar-SA" sz="2200" dirty="0">
                <a:cs typeface="Mudir MT" pitchFamily="2" charset="-78"/>
              </a:rPr>
              <a:t>.</a:t>
            </a:r>
            <a:endParaRPr lang="en-US" sz="2200" dirty="0">
              <a:cs typeface="Mudir MT" pitchFamily="2" charset="-78"/>
            </a:endParaRPr>
          </a:p>
          <a:p>
            <a:pPr algn="ctr"/>
            <a:r>
              <a:rPr lang="ar-SA" sz="2200" dirty="0">
                <a:cs typeface="Mudir MT" pitchFamily="2" charset="-78"/>
              </a:rPr>
              <a:t>وعن أبي </a:t>
            </a:r>
            <a:r>
              <a:rPr lang="ar-SA" sz="2200" dirty="0" err="1">
                <a:cs typeface="Mudir MT" pitchFamily="2" charset="-78"/>
              </a:rPr>
              <a:t>أمامة</a:t>
            </a:r>
            <a:r>
              <a:rPr lang="ar-SA" sz="2200" dirty="0">
                <a:cs typeface="Mudir MT" pitchFamily="2" charset="-78"/>
              </a:rPr>
              <a:t> الباهلي قال: خرج علينا رسول الله صلى الله عليه وسلم </a:t>
            </a:r>
            <a:r>
              <a:rPr lang="ar-SA" sz="2200" dirty="0" err="1">
                <a:cs typeface="Mudir MT" pitchFamily="2" charset="-78"/>
              </a:rPr>
              <a:t>متوكئًا</a:t>
            </a:r>
            <a:r>
              <a:rPr lang="ar-SA" sz="2200" dirty="0">
                <a:cs typeface="Mudir MT" pitchFamily="2" charset="-78"/>
              </a:rPr>
              <a:t> على عصا، فقمنا إليه، فقال: "لا تقوموا كما يقوم الأعاجم يعظم بعضهم بعضًا"</a:t>
            </a:r>
            <a:r>
              <a:rPr lang="ar-SA" sz="2200" dirty="0">
                <a:cs typeface="Mudir MT" pitchFamily="2" charset="-78"/>
                <a:hlinkClick r:id="rId4"/>
              </a:rPr>
              <a:t>[30]</a:t>
            </a:r>
            <a:r>
              <a:rPr lang="ar-SA" sz="2200" dirty="0">
                <a:cs typeface="Mudir MT" pitchFamily="2" charset="-78"/>
              </a:rPr>
              <a:t>.</a:t>
            </a:r>
            <a:endParaRPr lang="en-US" sz="2200" dirty="0">
              <a:cs typeface="Mudir MT" pitchFamily="2" charset="-78"/>
            </a:endParaRPr>
          </a:p>
        </p:txBody>
      </p:sp>
      <p:pic>
        <p:nvPicPr>
          <p:cNvPr id="4" name="Picture 10" descr="http://islamstory.com/sites/default/files/styles/95x65_section_page_small_img/public/12/06/23/1134_image002.jpg"/>
          <p:cNvPicPr/>
          <p:nvPr/>
        </p:nvPicPr>
        <p:blipFill>
          <a:blip r:embed="rId5">
            <a:extLst>
              <a:ext uri="{28A0092B-C50C-407E-A947-70E740481C1C}">
                <a14:useLocalDpi xmlns:a14="http://schemas.microsoft.com/office/drawing/2010/main" val="0"/>
              </a:ext>
            </a:extLst>
          </a:blip>
          <a:srcRect/>
          <a:stretch>
            <a:fillRect/>
          </a:stretch>
        </p:blipFill>
        <p:spPr bwMode="auto">
          <a:xfrm>
            <a:off x="1187624" y="1092495"/>
            <a:ext cx="1872208" cy="1616425"/>
          </a:xfrm>
          <a:prstGeom prst="ellipse">
            <a:avLst/>
          </a:prstGeom>
          <a:ln>
            <a:noFill/>
          </a:ln>
          <a:effectLst>
            <a:softEdge rad="112500"/>
          </a:effectLst>
        </p:spPr>
      </p:pic>
    </p:spTree>
    <p:extLst>
      <p:ext uri="{BB962C8B-B14F-4D97-AF65-F5344CB8AC3E}">
        <p14:creationId xmlns:p14="http://schemas.microsoft.com/office/powerpoint/2010/main" val="4601971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897509" y="1196752"/>
            <a:ext cx="6174432" cy="3816429"/>
          </a:xfrm>
          <a:prstGeom prst="rect">
            <a:avLst/>
          </a:prstGeom>
        </p:spPr>
        <p:txBody>
          <a:bodyPr wrap="square">
            <a:spAutoFit/>
          </a:bodyPr>
          <a:lstStyle/>
          <a:p>
            <a:pPr algn="ctr"/>
            <a:r>
              <a:rPr lang="ar-SA" sz="2200" dirty="0">
                <a:solidFill>
                  <a:srgbClr val="C00000"/>
                </a:solidFill>
                <a:cs typeface="PT Bold Heading" pitchFamily="2" charset="-78"/>
              </a:rPr>
              <a:t>زهد النبي صلى الله عليه وسلم: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كان صلى الله عليه وسلم أزهد الناس في الدنيا وأرغبهم في الآخرة، خيَّره الله تعالى بين أن يكون ملكًا نبيًّا أو يكون عبدًا نبيًّا، فاختار أن يكون عبدًا نبيًّا.</a:t>
            </a:r>
            <a:endParaRPr lang="en-US" sz="2200" dirty="0">
              <a:cs typeface="Mudir MT" pitchFamily="2" charset="-78"/>
            </a:endParaRPr>
          </a:p>
          <a:p>
            <a:r>
              <a:rPr lang="ar-SA" sz="2200" dirty="0">
                <a:cs typeface="Mudir MT" pitchFamily="2" charset="-78"/>
              </a:rPr>
              <a:t>فكان صلى الله عليه وسلم ينامُ على الفراش تارة، وعلى النِّطع تارة، وعلى الحصير تارة، وعلى الأرض تارة، وعلى السرير تارة بين رِمَالهِ، وتارة على كِساء أسود‏، وكان بيته من طين، متقارب الأطراف، داني السقف، وقد رهن درعه في ثلاثين صاعًا من شعير عند يهودي، وربما لبس إزارًا ورداء فحسب، وما أكل على خوان قط.</a:t>
            </a:r>
            <a:endParaRPr lang="en-US" sz="2200" dirty="0">
              <a:cs typeface="Mudir MT" pitchFamily="2" charset="-78"/>
            </a:endParaRPr>
          </a:p>
        </p:txBody>
      </p:sp>
      <p:pic>
        <p:nvPicPr>
          <p:cNvPr id="4" name="Picture 6" descr="http://islamstory.com/sites/default/files/styles/95x65_section_page_small_img/public/12/06/23/6631_image002.jpg"/>
          <p:cNvPicPr/>
          <p:nvPr/>
        </p:nvPicPr>
        <p:blipFill>
          <a:blip r:embed="rId3">
            <a:extLst>
              <a:ext uri="{28A0092B-C50C-407E-A947-70E740481C1C}">
                <a14:useLocalDpi xmlns:a14="http://schemas.microsoft.com/office/drawing/2010/main" val="0"/>
              </a:ext>
            </a:extLst>
          </a:blip>
          <a:srcRect/>
          <a:stretch>
            <a:fillRect/>
          </a:stretch>
        </p:blipFill>
        <p:spPr bwMode="auto">
          <a:xfrm>
            <a:off x="827584" y="4509120"/>
            <a:ext cx="1676574" cy="1296144"/>
          </a:xfrm>
          <a:prstGeom prst="rect">
            <a:avLst/>
          </a:prstGeom>
          <a:ln>
            <a:noFill/>
          </a:ln>
          <a:effectLst>
            <a:softEdge rad="112500"/>
          </a:effectLst>
        </p:spPr>
      </p:pic>
    </p:spTree>
    <p:extLst>
      <p:ext uri="{BB962C8B-B14F-4D97-AF65-F5344CB8AC3E}">
        <p14:creationId xmlns:p14="http://schemas.microsoft.com/office/powerpoint/2010/main" val="16885253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935596" y="843677"/>
            <a:ext cx="7272808" cy="5170646"/>
          </a:xfrm>
          <a:prstGeom prst="rect">
            <a:avLst/>
          </a:prstGeom>
        </p:spPr>
        <p:txBody>
          <a:bodyPr wrap="square">
            <a:spAutoFit/>
          </a:bodyPr>
          <a:lstStyle/>
          <a:p>
            <a:r>
              <a:rPr lang="ar-SA" sz="2200" dirty="0">
                <a:cs typeface="Mudir MT" pitchFamily="2" charset="-78"/>
              </a:rPr>
              <a:t>قال أنس بن مالك رضي الله عنه: دخلت على النبي  وهو على سرير مزمول بالشريط وتحت رأسه وسادة من أدم حشوها ليف، ودخل عمر وناس من الصحابة فانحرف النبي صلى الله عليه وسلم، فرأى عمر أثر الشريط في جنبه، فبكى، فقال النبي صلى الله عليه وسلم: "ما يبكيك يا عمر؟" قال: وما لي لا أبكي وكسرى وقيصر يعيشان فيما يعيشان فيه من الدنيا وأنت على الحال الذي أرى. فقال صلى الله عليه وسلم: "يا عمر، أما ترضى أن تكون لهم الدنيا ولنا الآخرة". قال: بلى. قال صلى الله عليه وسلم: "هو كذلك".</a:t>
            </a:r>
            <a:endParaRPr lang="en-US" sz="2200" dirty="0">
              <a:cs typeface="Mudir MT" pitchFamily="2" charset="-78"/>
            </a:endParaRPr>
          </a:p>
          <a:p>
            <a:r>
              <a:rPr lang="ar-SA" sz="2200" dirty="0">
                <a:cs typeface="Mudir MT" pitchFamily="2" charset="-78"/>
              </a:rPr>
              <a:t>وكان من زهده صلى الله عليه وسلم وقلة ما بيده أن النار لا توقد في بيته في الثلاثة أهلة في شهرين؛ فعن عروة رضي الله عنه قال: عن عائشة -رضي الله عنها- أنها كانت تقول: "والله يا ابن أختي، كنا لننظر إلى الهلال ثم الهلال ثلاثة أهلة في شهرين، ما أوقد في أبيات رسول الله صلى الله عليه وسلم نار. قلت: يا خالة، فما كان عيشكم؟ قالت: الأسودان؛ التمر والماء"</a:t>
            </a:r>
            <a:r>
              <a:rPr lang="ar-SA" sz="2200" dirty="0">
                <a:cs typeface="Mudir MT" pitchFamily="2" charset="-78"/>
                <a:hlinkClick r:id="rId3"/>
              </a:rPr>
              <a:t>[31]</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ابن عباس رضي الله عنه قال: "كان النبي  يبيت الليالي المتتابعة طاويًا وأهله لا يجدون عشاءً، وكان أكثر خبزهم الشعير"</a:t>
            </a:r>
            <a:r>
              <a:rPr lang="ar-SA" sz="2200" dirty="0">
                <a:cs typeface="Mudir MT" pitchFamily="2" charset="-78"/>
                <a:hlinkClick r:id="rId4"/>
              </a:rPr>
              <a:t>[32]</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5752108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827584" y="920621"/>
            <a:ext cx="7632848" cy="954107"/>
          </a:xfrm>
          <a:prstGeom prst="rect">
            <a:avLst/>
          </a:prstGeom>
        </p:spPr>
        <p:txBody>
          <a:bodyPr wrap="square">
            <a:spAutoFit/>
          </a:bodyPr>
          <a:lstStyle/>
          <a:p>
            <a:pPr algn="ctr"/>
            <a:r>
              <a:rPr lang="ar-SA" sz="2800" dirty="0" smtClean="0">
                <a:solidFill>
                  <a:srgbClr val="C00000"/>
                </a:solidFill>
                <a:cs typeface="PT Bold Heading" pitchFamily="2" charset="-78"/>
              </a:rPr>
              <a:t>الأخـــــــلاق</a:t>
            </a:r>
          </a:p>
          <a:p>
            <a:pPr algn="ctr"/>
            <a:endParaRPr lang="ar-SA" sz="2800" dirty="0" smtClean="0">
              <a:cs typeface="PT Bold Heading" pitchFamily="2" charset="-78"/>
            </a:endParaRPr>
          </a:p>
        </p:txBody>
      </p:sp>
      <p:sp>
        <p:nvSpPr>
          <p:cNvPr id="4" name="مستطيل 3"/>
          <p:cNvSpPr/>
          <p:nvPr/>
        </p:nvSpPr>
        <p:spPr>
          <a:xfrm>
            <a:off x="971600" y="1397674"/>
            <a:ext cx="7200800" cy="4832092"/>
          </a:xfrm>
          <a:prstGeom prst="rect">
            <a:avLst/>
          </a:prstGeom>
        </p:spPr>
        <p:txBody>
          <a:bodyPr wrap="square">
            <a:spAutoFit/>
          </a:bodyPr>
          <a:lstStyle/>
          <a:p>
            <a:r>
              <a:rPr lang="ar-SA" sz="2200" dirty="0">
                <a:solidFill>
                  <a:srgbClr val="C00000"/>
                </a:solidFill>
                <a:cs typeface="Mudir MT" pitchFamily="2" charset="-78"/>
              </a:rPr>
              <a:t>الأخلاق</a:t>
            </a:r>
            <a:r>
              <a:rPr lang="ar-SA" sz="2200" dirty="0">
                <a:cs typeface="Mudir MT" pitchFamily="2" charset="-78"/>
              </a:rPr>
              <a:t> هي عنوان الشعوب, وقد حثت عليها جميع الأديان، ونادى بها المصلحون، فهي أساس الحضارة، ووسيلة </a:t>
            </a:r>
            <a:r>
              <a:rPr lang="ar-SA" sz="2200" dirty="0" smtClean="0">
                <a:cs typeface="Mudir MT" pitchFamily="2" charset="-78"/>
              </a:rPr>
              <a:t>المعاملة </a:t>
            </a:r>
            <a:r>
              <a:rPr lang="ar-SA" sz="2200" dirty="0">
                <a:cs typeface="Mudir MT" pitchFamily="2" charset="-78"/>
              </a:rPr>
              <a:t>بين الناس وقد تغنى بها الشعراء في قصائدهم ومنها البيت المشهور لأمير الشعراء أحمد شوقي </a:t>
            </a:r>
            <a:r>
              <a:rPr lang="ar-SA" sz="2200" dirty="0" smtClean="0">
                <a:cs typeface="Mudir MT" pitchFamily="2" charset="-78"/>
              </a:rPr>
              <a:t>:</a:t>
            </a:r>
          </a:p>
          <a:p>
            <a:r>
              <a:rPr lang="ar-SA" sz="2200" dirty="0">
                <a:cs typeface="Mudir MT" pitchFamily="2" charset="-78"/>
              </a:rPr>
              <a:t> </a:t>
            </a:r>
            <a:r>
              <a:rPr lang="ar-SA" sz="2200" dirty="0" smtClean="0">
                <a:cs typeface="Mudir MT" pitchFamily="2" charset="-78"/>
              </a:rPr>
              <a:t>    </a:t>
            </a:r>
            <a:r>
              <a:rPr lang="ar-SA" sz="2200" dirty="0" smtClean="0">
                <a:solidFill>
                  <a:srgbClr val="FF0066"/>
                </a:solidFill>
                <a:cs typeface="Mudir MT" pitchFamily="2" charset="-78"/>
              </a:rPr>
              <a:t>إنما الأمم </a:t>
            </a:r>
            <a:r>
              <a:rPr lang="ar-SA" sz="2200" dirty="0">
                <a:solidFill>
                  <a:srgbClr val="FF0066"/>
                </a:solidFill>
                <a:cs typeface="Mudir MT" pitchFamily="2" charset="-78"/>
              </a:rPr>
              <a:t>الأخلاق ما بقيت </a:t>
            </a:r>
            <a:r>
              <a:rPr lang="ar-SA" sz="2200" dirty="0" smtClean="0">
                <a:solidFill>
                  <a:srgbClr val="FF0066"/>
                </a:solidFill>
                <a:cs typeface="Mudir MT" pitchFamily="2" charset="-78"/>
              </a:rPr>
              <a:t>...... </a:t>
            </a:r>
            <a:r>
              <a:rPr lang="ar-SA" sz="2200" dirty="0">
                <a:solidFill>
                  <a:srgbClr val="FF0066"/>
                </a:solidFill>
                <a:cs typeface="Mudir MT" pitchFamily="2" charset="-78"/>
              </a:rPr>
              <a:t>فـإن </a:t>
            </a:r>
            <a:r>
              <a:rPr lang="ar-SA" sz="2200" dirty="0" smtClean="0">
                <a:solidFill>
                  <a:srgbClr val="FF0066"/>
                </a:solidFill>
                <a:cs typeface="Mudir MT" pitchFamily="2" charset="-78"/>
              </a:rPr>
              <a:t>هُمُ ذهبــت </a:t>
            </a:r>
            <a:r>
              <a:rPr lang="ar-SA" sz="2200" dirty="0">
                <a:solidFill>
                  <a:srgbClr val="FF0066"/>
                </a:solidFill>
                <a:cs typeface="Mudir MT" pitchFamily="2" charset="-78"/>
              </a:rPr>
              <a:t>أخـلاقهم </a:t>
            </a:r>
            <a:r>
              <a:rPr lang="ar-SA" sz="2200" dirty="0" smtClean="0">
                <a:solidFill>
                  <a:srgbClr val="FF0066"/>
                </a:solidFill>
                <a:cs typeface="Mudir MT" pitchFamily="2" charset="-78"/>
              </a:rPr>
              <a:t>ذهــبوا</a:t>
            </a:r>
            <a:endParaRPr lang="ar-SA" sz="2200" dirty="0">
              <a:cs typeface="Mudir MT" pitchFamily="2" charset="-78"/>
            </a:endParaRPr>
          </a:p>
          <a:p>
            <a:r>
              <a:rPr lang="ar-SA" sz="2200" dirty="0" smtClean="0">
                <a:cs typeface="Mudir MT" pitchFamily="2" charset="-78"/>
              </a:rPr>
              <a:t> </a:t>
            </a:r>
            <a:r>
              <a:rPr lang="ar-SA" sz="2200" dirty="0">
                <a:cs typeface="Mudir MT" pitchFamily="2" charset="-78"/>
              </a:rPr>
              <a:t>و</a:t>
            </a:r>
            <a:r>
              <a:rPr lang="ar-SA" sz="2200" dirty="0">
                <a:solidFill>
                  <a:srgbClr val="C00000"/>
                </a:solidFill>
                <a:cs typeface="Mudir MT" pitchFamily="2" charset="-78"/>
              </a:rPr>
              <a:t>للأخلاق</a:t>
            </a:r>
            <a:r>
              <a:rPr lang="ar-SA" sz="2200" dirty="0">
                <a:cs typeface="Mudir MT" pitchFamily="2" charset="-78"/>
              </a:rPr>
              <a:t> دور كبير في تغير الواقع </a:t>
            </a:r>
            <a:r>
              <a:rPr lang="ar-SA" sz="2200" dirty="0" smtClean="0">
                <a:cs typeface="Mudir MT" pitchFamily="2" charset="-78"/>
              </a:rPr>
              <a:t>الحالي، </a:t>
            </a:r>
            <a:r>
              <a:rPr lang="ar-SA" sz="2200" dirty="0">
                <a:cs typeface="Mudir MT" pitchFamily="2" charset="-78"/>
              </a:rPr>
              <a:t>لذلك قال الرسول </a:t>
            </a:r>
            <a:r>
              <a:rPr lang="ar-SA" sz="2200" dirty="0" smtClean="0">
                <a:cs typeface="Mudir MT" pitchFamily="2" charset="-78"/>
              </a:rPr>
              <a:t>صلى الله عليه وسلم : </a:t>
            </a:r>
          </a:p>
          <a:p>
            <a:r>
              <a:rPr lang="ar-SA" sz="2200" dirty="0" smtClean="0">
                <a:cs typeface="Mudir MT" pitchFamily="2" charset="-78"/>
              </a:rPr>
              <a:t>"</a:t>
            </a:r>
            <a:r>
              <a:rPr lang="ar-SA" sz="2200" dirty="0" smtClean="0">
                <a:solidFill>
                  <a:srgbClr val="008000"/>
                </a:solidFill>
                <a:cs typeface="Mudir MT" pitchFamily="2" charset="-78"/>
              </a:rPr>
              <a:t> </a:t>
            </a:r>
            <a:r>
              <a:rPr lang="ar-SA" sz="2200" dirty="0">
                <a:solidFill>
                  <a:srgbClr val="008000"/>
                </a:solidFill>
                <a:cs typeface="Mudir MT" pitchFamily="2" charset="-78"/>
              </a:rPr>
              <a:t>إنما بعثت لأتمم مكارم الأخلاق " </a:t>
            </a:r>
            <a:r>
              <a:rPr lang="ar-SA" sz="2200" dirty="0">
                <a:cs typeface="Mudir MT" pitchFamily="2" charset="-78"/>
              </a:rPr>
              <a:t>فبهذه الكلمات حدد الرسول الكريم </a:t>
            </a:r>
            <a:r>
              <a:rPr lang="ar-SA" sz="2200" dirty="0" smtClean="0">
                <a:cs typeface="Mudir MT" pitchFamily="2" charset="-78"/>
              </a:rPr>
              <a:t>الغاية </a:t>
            </a:r>
            <a:r>
              <a:rPr lang="ar-SA" sz="2200" dirty="0">
                <a:cs typeface="Mudir MT" pitchFamily="2" charset="-78"/>
              </a:rPr>
              <a:t>من بعثته أنه يريد أن يتمم مكارم الأخلاق في نفوس أمته والناس أجمعين ويريد للبشرية أن تتعامل بقانون الخلق الحسن الذي ليس فوقه </a:t>
            </a:r>
            <a:r>
              <a:rPr lang="ar-SA" sz="2200" dirty="0" smtClean="0">
                <a:cs typeface="Mudir MT" pitchFamily="2" charset="-78"/>
              </a:rPr>
              <a:t>قانون. </a:t>
            </a:r>
          </a:p>
          <a:p>
            <a:r>
              <a:rPr lang="ar-SA" sz="2200" dirty="0" smtClean="0">
                <a:cs typeface="Mudir MT" pitchFamily="2" charset="-78"/>
              </a:rPr>
              <a:t>إن </a:t>
            </a:r>
            <a:r>
              <a:rPr lang="ar-SA" sz="2200" dirty="0">
                <a:cs typeface="Mudir MT" pitchFamily="2" charset="-78"/>
              </a:rPr>
              <a:t>التحلي بالأخلاق الحسنة، والبعد عن أفعال الشر والآثام يؤديان بالمسلم إلى تحقيق الكثير من الأهداف النبيلة منها سعادة النفس </a:t>
            </a:r>
            <a:r>
              <a:rPr lang="ar-SA" sz="2200" dirty="0" smtClean="0">
                <a:cs typeface="Mudir MT" pitchFamily="2" charset="-78"/>
              </a:rPr>
              <a:t>ورضا </a:t>
            </a:r>
            <a:r>
              <a:rPr lang="ar-SA" sz="2200" dirty="0">
                <a:cs typeface="Mudir MT" pitchFamily="2" charset="-78"/>
              </a:rPr>
              <a:t>الضمير وأنها ترفع من شأن صاحبها وتشيع الألفة والمحبة بين أفراد المجتمع المسلم وهي طريق الفلاح والنجاح في الدنيا والآخرة.</a:t>
            </a:r>
          </a:p>
        </p:txBody>
      </p:sp>
    </p:spTree>
    <p:extLst>
      <p:ext uri="{BB962C8B-B14F-4D97-AF65-F5344CB8AC3E}">
        <p14:creationId xmlns:p14="http://schemas.microsoft.com/office/powerpoint/2010/main" val="9596944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166"/>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467544" y="1305342"/>
            <a:ext cx="7992888" cy="4154984"/>
          </a:xfrm>
          <a:prstGeom prst="rect">
            <a:avLst/>
          </a:prstGeom>
        </p:spPr>
        <p:txBody>
          <a:bodyPr wrap="square">
            <a:spAutoFit/>
          </a:bodyPr>
          <a:lstStyle/>
          <a:p>
            <a:r>
              <a:rPr lang="ar-SA" sz="2200" dirty="0">
                <a:solidFill>
                  <a:srgbClr val="C00000"/>
                </a:solidFill>
                <a:cs typeface="PT Bold Heading" pitchFamily="2" charset="-78"/>
              </a:rPr>
              <a:t>عبادة النبي صلى الله عليه وسلم: </a:t>
            </a:r>
            <a:endParaRPr lang="en-US" sz="2200" dirty="0">
              <a:solidFill>
                <a:srgbClr val="C00000"/>
              </a:solidFill>
              <a:cs typeface="PT Bold Heading" pitchFamily="2" charset="-78"/>
            </a:endParaRPr>
          </a:p>
          <a:p>
            <a:r>
              <a:rPr lang="ar-SA" sz="2200" dirty="0">
                <a:cs typeface="Mudir MT" pitchFamily="2" charset="-78"/>
              </a:rPr>
              <a:t>كان صلى الله عليه وسلم أعبد الناس، ومن كريم أخلاقه صلى الله عليه وسلم أنه كان عبدًا لله شكورًا؛ فإن من تمام كريم الأخلاق هو التأدب مع الله رب العالمين، وذلك بأن يعرف العبد حقّ ربه عز وجل عليه فيسعى لتأدية ما أوجب الله  عليه من الفرائض، ثم يتمم ذلك بما يسّر الله تعالى له من النوافل، وكلما بلغ العبد درجةً مرتفعةً عاليةً في العلم والفضل والتقى، عرف حق الله تعالى عليه، فسارع إلى تأديته والتقرب إليه بالنوافل.</a:t>
            </a:r>
            <a:endParaRPr lang="en-US" sz="2200" dirty="0">
              <a:cs typeface="Mudir MT" pitchFamily="2" charset="-78"/>
            </a:endParaRPr>
          </a:p>
          <a:p>
            <a:r>
              <a:rPr lang="ar-SA" sz="2200" dirty="0">
                <a:cs typeface="Mudir MT" pitchFamily="2" charset="-78"/>
              </a:rPr>
              <a:t>فقد قال رسول الله صلى الله عليه وسلم عن رب العالمين في الحديث القدسي الذي يرويه عن ربه: "إن الله تعالى قال: وما يزال العبد يتقرب إليَّ بالنوافل حتى أحبه، فإذا أحببته كنت سمعه الذي يسمع به، وبصره الذي يبصر به، ويده التي يبطش بها، ورجله التي يمشي بها، وإن سألني لأعطينه، ولئن استعاذني </a:t>
            </a:r>
            <a:r>
              <a:rPr lang="ar-SA" sz="2200" dirty="0" err="1">
                <a:cs typeface="Mudir MT" pitchFamily="2" charset="-78"/>
              </a:rPr>
              <a:t>لأعيذنه</a:t>
            </a:r>
            <a:r>
              <a:rPr lang="ar-SA" sz="2200" dirty="0">
                <a:cs typeface="Mudir MT" pitchFamily="2" charset="-78"/>
              </a:rPr>
              <a:t>"</a:t>
            </a:r>
            <a:r>
              <a:rPr lang="ar-SA" sz="2200" dirty="0">
                <a:cs typeface="Mudir MT" pitchFamily="2" charset="-78"/>
                <a:hlinkClick r:id="rId3"/>
              </a:rPr>
              <a:t>[33]</a:t>
            </a:r>
            <a:endParaRPr lang="ar-SA" sz="2200" dirty="0">
              <a:cs typeface="Mudir MT" pitchFamily="2" charset="-78"/>
            </a:endParaRPr>
          </a:p>
        </p:txBody>
      </p:sp>
    </p:spTree>
    <p:extLst>
      <p:ext uri="{BB962C8B-B14F-4D97-AF65-F5344CB8AC3E}">
        <p14:creationId xmlns:p14="http://schemas.microsoft.com/office/powerpoint/2010/main" val="34081871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448780" y="1582341"/>
            <a:ext cx="6246440" cy="4154984"/>
          </a:xfrm>
          <a:prstGeom prst="rect">
            <a:avLst/>
          </a:prstGeom>
        </p:spPr>
        <p:txBody>
          <a:bodyPr wrap="square">
            <a:spAutoFit/>
          </a:bodyPr>
          <a:lstStyle/>
          <a:p>
            <a:r>
              <a:rPr lang="ar-SA" sz="2200" dirty="0">
                <a:cs typeface="Mudir MT" pitchFamily="2" charset="-78"/>
              </a:rPr>
              <a:t>فقد كان صلى الله عليه وسلم يعرف حق ربه عز وجل عليه وهو الذي قد غفر الله له ما تقدم من ذنبه وما تأخر، على الرغم من ذلك كان يقوم الليل حتى تتفطر قدماه -صلوات ربي وسلامه عليه- ويسجد فيدعو ويسبح ويدعو، ويثني على الله تبارك وتعالى، ويخشع لله حتى يُسمع لصدره أزيز كأزيز المرجل.</a:t>
            </a:r>
            <a:endParaRPr lang="en-US" sz="2200" dirty="0">
              <a:cs typeface="Mudir MT" pitchFamily="2" charset="-78"/>
            </a:endParaRPr>
          </a:p>
          <a:p>
            <a:r>
              <a:rPr lang="ar-SA" sz="2200" dirty="0">
                <a:cs typeface="Mudir MT" pitchFamily="2" charset="-78"/>
              </a:rPr>
              <a:t>فعن عبد الله بن الشخير رضي الله عنه قال: "أتيت رسول الله صلى الله عليه وسلم صلى الله عليه وسلم وهو يصلي ولجوفه أزيزٌ كأزيز المرجل من البكاء"</a:t>
            </a:r>
            <a:r>
              <a:rPr lang="ar-SA" sz="2200" dirty="0">
                <a:cs typeface="Mudir MT" pitchFamily="2" charset="-78"/>
                <a:hlinkClick r:id="rId3"/>
              </a:rPr>
              <a:t>[34]</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عائشة -رضي الله عنها-: أن نبي الله صلى الله عليه وسلم كان يقوم من الليل حتى تتفطر قدماه. فقالت عائشة: لم تصنع هذا يا رسول الله وقد غفر الله لك ما تقدم من ذنبك وما تأخر؟ قال: "أفلا أكون عبدًا شكورًا"</a:t>
            </a:r>
            <a:r>
              <a:rPr lang="ar-SA" sz="2200" dirty="0">
                <a:cs typeface="Mudir MT" pitchFamily="2" charset="-78"/>
                <a:hlinkClick r:id="rId4"/>
              </a:rPr>
              <a:t>[35]</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33236856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592796" y="1484784"/>
            <a:ext cx="5958408" cy="4154984"/>
          </a:xfrm>
          <a:prstGeom prst="rect">
            <a:avLst/>
          </a:prstGeom>
        </p:spPr>
        <p:txBody>
          <a:bodyPr wrap="square">
            <a:spAutoFit/>
          </a:bodyPr>
          <a:lstStyle/>
          <a:p>
            <a:r>
              <a:rPr lang="ar-SA" sz="2200" dirty="0">
                <a:cs typeface="Mudir MT" pitchFamily="2" charset="-78"/>
              </a:rPr>
              <a:t>ومن تخلقه صلى الله عليه وسلم بأخلاق القرآن وآدابه تنفيذًا لأمر ربه  أنه كان يحب ذكر الله، ويأمر به، ويحث عليه، قال صلى الله عليه وسلم: "لأن أقول: سبحان الله والحمد لله ولا إله إلا الله والله أكبر، أحب إليَّ مما طلعت عليه الشمس"</a:t>
            </a:r>
            <a:r>
              <a:rPr lang="ar-SA" sz="2200" dirty="0">
                <a:cs typeface="Mudir MT" pitchFamily="2" charset="-78"/>
                <a:hlinkClick r:id="rId3"/>
              </a:rPr>
              <a:t>[36</a:t>
            </a:r>
            <a:r>
              <a:rPr lang="ar-SA" sz="2200" dirty="0" smtClean="0">
                <a:cs typeface="Mudir MT" pitchFamily="2" charset="-78"/>
                <a:hlinkClick r:id="rId3"/>
              </a:rPr>
              <a:t>]</a:t>
            </a:r>
            <a:r>
              <a:rPr lang="ar-SA" sz="2200" dirty="0" smtClean="0">
                <a:cs typeface="Mudir MT" pitchFamily="2" charset="-78"/>
              </a:rPr>
              <a:t>.</a:t>
            </a:r>
          </a:p>
          <a:p>
            <a:endParaRPr lang="en-US" sz="2200" dirty="0">
              <a:cs typeface="Mudir MT" pitchFamily="2" charset="-78"/>
            </a:endParaRPr>
          </a:p>
          <a:p>
            <a:r>
              <a:rPr lang="ar-SA" sz="2200" dirty="0">
                <a:cs typeface="Mudir MT" pitchFamily="2" charset="-78"/>
              </a:rPr>
              <a:t>وكان صلى الله عليه وسلم أكثر الناس دعاءً، وكان من أكثر دعاء النبي صلى الله عليه وسلم أن يقول: "اللهم ربنا آتنا في الدنيا حسنة، وفي الآخرة حسنة، وقنا عذاب النار"</a:t>
            </a:r>
            <a:r>
              <a:rPr lang="ar-SA" sz="2200" dirty="0">
                <a:cs typeface="Mudir MT" pitchFamily="2" charset="-78"/>
                <a:hlinkClick r:id="rId4"/>
              </a:rPr>
              <a:t>[37]</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عائشة -رضي الله عنها- أنه كان أكثر دعاء النبي  قبل موته: "اللهم إني أعوذ بك من شر ما عملت، ومن شر ما لم أعمل"</a:t>
            </a:r>
            <a:r>
              <a:rPr lang="ar-SA" sz="2200" dirty="0">
                <a:cs typeface="Mudir MT" pitchFamily="2" charset="-78"/>
                <a:hlinkClick r:id="rId5"/>
              </a:rPr>
              <a:t>[38]</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23532470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4" name="Rectangle 3"/>
          <p:cNvSpPr>
            <a:spLocks noChangeArrowheads="1"/>
          </p:cNvSpPr>
          <p:nvPr/>
        </p:nvSpPr>
        <p:spPr bwMode="auto">
          <a:xfrm rot="10800000" flipV="1">
            <a:off x="3059832" y="1062950"/>
            <a:ext cx="5184576" cy="517064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200" b="0" i="0" u="none" strike="noStrike" cap="none" normalizeH="0" baseline="0" dirty="0" smtClean="0">
                <a:ln>
                  <a:noFill/>
                </a:ln>
                <a:solidFill>
                  <a:srgbClr val="C00000"/>
                </a:solidFill>
                <a:effectLst/>
                <a:latin typeface="Calibri" pitchFamily="34" charset="0"/>
                <a:ea typeface="Times New Roman" pitchFamily="18" charset="0"/>
                <a:cs typeface="PT Bold Heading" pitchFamily="2" charset="-78"/>
              </a:rPr>
              <a:t>دعوة النبي صلى الله عليه وسلم: </a:t>
            </a:r>
            <a:endParaRPr kumimoji="0" lang="en-US" sz="2200" b="0" i="0" u="none" strike="noStrike" cap="none" normalizeH="0" baseline="0" dirty="0" smtClean="0">
              <a:ln>
                <a:noFill/>
              </a:ln>
              <a:solidFill>
                <a:srgbClr val="C00000"/>
              </a:solidFill>
              <a:effectLst/>
              <a:latin typeface="Arial" pitchFamily="34" charset="0"/>
              <a:cs typeface="PT Bold Heading"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شملت دعوته صلى الله عليه وسلم جميع الخلق، فكان صلى الله عليه وسلم أكثر رسل الله دعوة وبلاغًا وجهادًا؛ لذا كان أكثرهم إيذاءً وابتلاءً، منذ بزوغ فجر دعوته إلى أن لحق بربه جل وعلا.</a:t>
            </a:r>
            <a:endParaRPr kumimoji="0" lang="en-US" sz="2200" b="0" i="0" u="none" strike="noStrike" cap="none" normalizeH="0" baseline="0" dirty="0" smtClean="0">
              <a:ln>
                <a:noFill/>
              </a:ln>
              <a:solidFill>
                <a:schemeClr val="tx1"/>
              </a:solidFill>
              <a:effectLst/>
              <a:latin typeface="Arial" pitchFamily="34" charset="0"/>
              <a:cs typeface="Mudir M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وكانت دعوته صلى الله عليه وسلم على مراتب؛ المرتبة الأولى‏:‏ النبوة،.‏ الثانية‏:‏ إنذار عشيرته الأقربين‏،‏ الثالثة‏:‏ إنذار قومه‏.، الرابعة‏:‏ إنذار قومٍ ما أتاهم من نذير من قبله وهم العرب قاطبة‏، الخامسة‏:‏ إنذارُ جميع مَنْ بلغته دعوته من الجن والإِنس إلى آخر الدهر.‏</a:t>
            </a:r>
            <a:endParaRPr kumimoji="0" lang="en-US" sz="2200" b="0" i="0" u="none" strike="noStrike" cap="none" normalizeH="0" baseline="0" dirty="0" smtClean="0">
              <a:ln>
                <a:noFill/>
              </a:ln>
              <a:solidFill>
                <a:schemeClr val="tx1"/>
              </a:solidFill>
              <a:effectLst/>
              <a:latin typeface="Arial" pitchFamily="34" charset="0"/>
              <a:cs typeface="Mudir MT"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وقد قال الله جل وعلا لنبيه صلى الله عليه وسلم: {</a:t>
            </a:r>
            <a:r>
              <a:rPr kumimoji="0" lang="ar-SA" sz="2200" b="0" i="0" u="none" strike="noStrike" cap="none" normalizeH="0" baseline="0" dirty="0" smtClean="0">
                <a:ln>
                  <a:noFill/>
                </a:ln>
                <a:solidFill>
                  <a:srgbClr val="18873B"/>
                </a:solidFill>
                <a:effectLst/>
                <a:latin typeface="Calibri" pitchFamily="34" charset="0"/>
                <a:ea typeface="Times New Roman" pitchFamily="18" charset="0"/>
                <a:cs typeface="Mudir MT" pitchFamily="2" charset="-78"/>
              </a:rPr>
              <a:t>قُلْ هَذِهِ سَبِيلِي أَدْعُو إِلَى اللَّهِ عَلَى بَصِيرَةٍ أَنَا وَمَنِ اتَّبَعَنِي وَسُبْحَانَ اللَّهِ وَمَا أَنَا مِنَ الْمُشْرِكِينَ</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 </a:t>
            </a:r>
            <a:r>
              <a:rPr kumimoji="0" lang="ar-SA" sz="2200" b="0" i="0" u="none" strike="noStrike" cap="none" normalizeH="0" baseline="0" dirty="0" smtClean="0">
                <a:ln>
                  <a:noFill/>
                </a:ln>
                <a:solidFill>
                  <a:srgbClr val="C5191C"/>
                </a:solidFill>
                <a:effectLst/>
                <a:latin typeface="Calibri" pitchFamily="34" charset="0"/>
                <a:ea typeface="Times New Roman" pitchFamily="18" charset="0"/>
                <a:cs typeface="Mudir MT" pitchFamily="2" charset="-78"/>
              </a:rPr>
              <a:t>[يوسف: 108]</a:t>
            </a:r>
            <a:r>
              <a:rPr kumimoji="0" lang="ar-SA" sz="2200" b="0" i="0" u="none" strike="noStrike" cap="none" normalizeH="0" baseline="0" dirty="0" smtClean="0">
                <a:ln>
                  <a:noFill/>
                </a:ln>
                <a:solidFill>
                  <a:schemeClr val="tx1"/>
                </a:solidFill>
                <a:effectLst/>
                <a:latin typeface="Calibri" pitchFamily="34" charset="0"/>
                <a:ea typeface="Times New Roman" pitchFamily="18" charset="0"/>
                <a:cs typeface="Mudir MT" pitchFamily="2" charset="-78"/>
              </a:rPr>
              <a:t>.</a:t>
            </a:r>
            <a:endParaRPr kumimoji="0" lang="ar-SA" sz="2200" b="0" i="0" u="none" strike="noStrike" cap="none" normalizeH="0" baseline="0" dirty="0" smtClean="0">
              <a:ln>
                <a:noFill/>
              </a:ln>
              <a:solidFill>
                <a:schemeClr val="tx1"/>
              </a:solidFill>
              <a:effectLst/>
              <a:latin typeface="Arial" pitchFamily="34" charset="0"/>
              <a:cs typeface="Mudir MT" pitchFamily="2" charset="-78"/>
            </a:endParaRPr>
          </a:p>
        </p:txBody>
      </p:sp>
      <p:pic>
        <p:nvPicPr>
          <p:cNvPr id="5" name="Picture 12" descr="رجمة للعالمين"/>
          <p:cNvPicPr/>
          <p:nvPr/>
        </p:nvPicPr>
        <p:blipFill>
          <a:blip r:embed="rId3">
            <a:extLst>
              <a:ext uri="{28A0092B-C50C-407E-A947-70E740481C1C}">
                <a14:useLocalDpi xmlns:a14="http://schemas.microsoft.com/office/drawing/2010/main" val="0"/>
              </a:ext>
            </a:extLst>
          </a:blip>
          <a:srcRect/>
          <a:stretch>
            <a:fillRect/>
          </a:stretch>
        </p:blipFill>
        <p:spPr bwMode="auto">
          <a:xfrm>
            <a:off x="1043608" y="2348880"/>
            <a:ext cx="2088232" cy="20947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7420187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683568" y="1228397"/>
            <a:ext cx="7848872" cy="4401205"/>
          </a:xfrm>
          <a:prstGeom prst="rect">
            <a:avLst/>
          </a:prstGeom>
        </p:spPr>
        <p:txBody>
          <a:bodyPr wrap="square">
            <a:spAutoFit/>
          </a:bodyPr>
          <a:lstStyle/>
          <a:p>
            <a:r>
              <a:rPr lang="ar-SA" sz="2000" dirty="0">
                <a:cs typeface="Mudir MT" pitchFamily="2" charset="-78"/>
              </a:rPr>
              <a:t>وكانت دعوته صلى الله عليه وسلم كلها رحمة وشفقة وإحسانًا وحرصًا على جمع القلوب، وهداية الناس جميعًا مع الترفق بمن يخطئ أو يخالف الحق والإحسان إليه، وتعليمه بأحسن أسلوب وألطف عبارة وأحسن إشارة، متمثلاً قول الله تعالى: {ادْعُ إِلَى سَبِيلِ رَبِّكَ بِالْحِكْمَةِ وَالْمَوْعِظَةِ الْحَسَنَةِ وَجَادِلْهُمْ بِالَّتِي هِيَ أَحْسَنُ} [النحل: 12].</a:t>
            </a:r>
            <a:endParaRPr lang="en-US" sz="2000" dirty="0">
              <a:cs typeface="Mudir MT" pitchFamily="2" charset="-78"/>
            </a:endParaRPr>
          </a:p>
          <a:p>
            <a:r>
              <a:rPr lang="ar-SA" sz="2000" dirty="0">
                <a:cs typeface="Mudir MT" pitchFamily="2" charset="-78"/>
              </a:rPr>
              <a:t>ومن ذلك لما جاءه الفتى يستأذنه في الزنا؛ فعن أبي </a:t>
            </a:r>
            <a:r>
              <a:rPr lang="ar-SA" sz="2000" dirty="0" err="1">
                <a:cs typeface="Mudir MT" pitchFamily="2" charset="-78"/>
              </a:rPr>
              <a:t>أُمامة</a:t>
            </a:r>
            <a:r>
              <a:rPr lang="ar-SA" sz="2000" dirty="0">
                <a:cs typeface="Mudir MT" pitchFamily="2" charset="-78"/>
              </a:rPr>
              <a:t> رضي الله عنه قال: إن فتًى شابًّا أتى النبي  فقال: يا رسول الله، ائذن لي بالزنا. فأقبل القوم عليه فزجروه، وقالوا: مه </a:t>
            </a:r>
            <a:r>
              <a:rPr lang="ar-SA" sz="2000" dirty="0" err="1">
                <a:cs typeface="Mudir MT" pitchFamily="2" charset="-78"/>
              </a:rPr>
              <a:t>مه</a:t>
            </a:r>
            <a:r>
              <a:rPr lang="ar-SA" sz="2000" dirty="0">
                <a:cs typeface="Mudir MT" pitchFamily="2" charset="-78"/>
              </a:rPr>
              <a:t>. فقال له: "ادنه". فدنا منه قريبًا، قال: "أتحبّه لأمّك؟" قال: لا والله، جعلني الله فداءك. قال: "ولا الناس يحبونه لأمهاتهم". قال: "</a:t>
            </a:r>
            <a:r>
              <a:rPr lang="ar-SA" sz="2000" dirty="0" err="1">
                <a:cs typeface="Mudir MT" pitchFamily="2" charset="-78"/>
              </a:rPr>
              <a:t>أفتحبه</a:t>
            </a:r>
            <a:r>
              <a:rPr lang="ar-SA" sz="2000" dirty="0">
                <a:cs typeface="Mudir MT" pitchFamily="2" charset="-78"/>
              </a:rPr>
              <a:t> لابنتك؟" قال: لا والله يا رسول الله، جعلني الله فداءك. قال: "ولا الناس جميعًا يحبونه لبناتهم". قال: "</a:t>
            </a:r>
            <a:r>
              <a:rPr lang="ar-SA" sz="2000" dirty="0" err="1">
                <a:cs typeface="Mudir MT" pitchFamily="2" charset="-78"/>
              </a:rPr>
              <a:t>أفتحبه</a:t>
            </a:r>
            <a:r>
              <a:rPr lang="ar-SA" sz="2000" dirty="0">
                <a:cs typeface="Mudir MT" pitchFamily="2" charset="-78"/>
              </a:rPr>
              <a:t> لأختك؟" قال: لا والله جعلني الله فداءك. قال: "ولا الناس جميعًا يحبونه لأخواتهم". قال: "</a:t>
            </a:r>
            <a:r>
              <a:rPr lang="ar-SA" sz="2000" dirty="0" err="1">
                <a:cs typeface="Mudir MT" pitchFamily="2" charset="-78"/>
              </a:rPr>
              <a:t>أفتحبه</a:t>
            </a:r>
            <a:r>
              <a:rPr lang="ar-SA" sz="2000" dirty="0">
                <a:cs typeface="Mudir MT" pitchFamily="2" charset="-78"/>
              </a:rPr>
              <a:t> لعمتك؟" قال: لا والله، جعلني الله فداءك. قال: "ولا الناس جميعًا يحبونه لعماتهم). قال: "</a:t>
            </a:r>
            <a:r>
              <a:rPr lang="ar-SA" sz="2000" dirty="0" err="1">
                <a:cs typeface="Mudir MT" pitchFamily="2" charset="-78"/>
              </a:rPr>
              <a:t>أفتحبه</a:t>
            </a:r>
            <a:r>
              <a:rPr lang="ar-SA" sz="2000" dirty="0">
                <a:cs typeface="Mudir MT" pitchFamily="2" charset="-78"/>
              </a:rPr>
              <a:t> لخالتك؟" قال: لا والله، جعلني الله فداءك. قال: "ولا الناس جميعًا يحبونه لخالاتهم". قال: فوضع يده عليه، وقال: "اللهم اغفر ذنبه، وطهر قلبه، وحصّن فرجه". فلم يكن بعد ذلك الفتى يلتفت إلى شيء</a:t>
            </a:r>
            <a:r>
              <a:rPr lang="ar-SA" sz="2000" dirty="0">
                <a:cs typeface="Mudir MT" pitchFamily="2" charset="-78"/>
                <a:hlinkClick r:id="rId3"/>
              </a:rPr>
              <a:t>[39]</a:t>
            </a:r>
            <a:r>
              <a:rPr lang="ar-SA" sz="2000" dirty="0">
                <a:cs typeface="Mudir MT" pitchFamily="2" charset="-78"/>
              </a:rPr>
              <a:t>.</a:t>
            </a:r>
            <a:endParaRPr lang="en-US" sz="2000" dirty="0">
              <a:cs typeface="Mudir MT" pitchFamily="2" charset="-78"/>
            </a:endParaRPr>
          </a:p>
        </p:txBody>
      </p:sp>
    </p:spTree>
    <p:extLst>
      <p:ext uri="{BB962C8B-B14F-4D97-AF65-F5344CB8AC3E}">
        <p14:creationId xmlns:p14="http://schemas.microsoft.com/office/powerpoint/2010/main" val="10874661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259632" y="1484784"/>
            <a:ext cx="6624736" cy="4154984"/>
          </a:xfrm>
          <a:prstGeom prst="rect">
            <a:avLst/>
          </a:prstGeom>
        </p:spPr>
        <p:txBody>
          <a:bodyPr wrap="square">
            <a:spAutoFit/>
          </a:bodyPr>
          <a:lstStyle/>
          <a:p>
            <a:r>
              <a:rPr lang="ar-SA" sz="2200" dirty="0">
                <a:solidFill>
                  <a:srgbClr val="C00000"/>
                </a:solidFill>
                <a:cs typeface="PT Bold Heading" pitchFamily="2" charset="-78"/>
              </a:rPr>
              <a:t>كرم النبي صلى الله عليه وسلم وجوده: </a:t>
            </a:r>
            <a:endParaRPr lang="en-US" sz="2200" dirty="0">
              <a:solidFill>
                <a:srgbClr val="C00000"/>
              </a:solidFill>
              <a:cs typeface="PT Bold Heading" pitchFamily="2" charset="-78"/>
            </a:endParaRPr>
          </a:p>
          <a:p>
            <a:r>
              <a:rPr lang="ar-SA" sz="2200" dirty="0">
                <a:cs typeface="Mudir MT" pitchFamily="2" charset="-78"/>
              </a:rPr>
              <a:t>كان صلى الله عليه وسلم أكرم الناس وأجود الناس، لم يمنع يومًا أحدًا شيئًا سأله إياه، يعطي عطاء من لا يخشى الفقر؛ فهو سيد الأجواد على الإطلاق، أعطى غنمًا بين جبلين، وأعطى كل رئيس قبيلة من العرب مائة ناقة، ومن كرمه  أنه جاءه رجل يطلب البردة التي هي عليه فأعطاه إياها ، وكان لا يردّ طالب حاجة، قد وسع الناس برّه، طعامه مبذول، وكفه مدرار، وصدره واسع، وخلقه سهل، ووجه بسّام.</a:t>
            </a:r>
            <a:endParaRPr lang="en-US" sz="2200" dirty="0">
              <a:cs typeface="Mudir MT" pitchFamily="2" charset="-78"/>
            </a:endParaRPr>
          </a:p>
          <a:p>
            <a:r>
              <a:rPr lang="ar-SA" sz="2200" dirty="0">
                <a:cs typeface="Mudir MT" pitchFamily="2" charset="-78"/>
              </a:rPr>
              <a:t>وجاءته الكنوز من الذهب والفضة وأنفقها في مجلس واحد ولم يدّخر منها درهمًا ولا دينارًا ولا قطعة، فكان أسعد بالعطية يعطيها من السائل، وكان يأمر بالإنفاق والكرم والبذل، ويدعو للجود والسخاء، ويذمّ البخل والإمساك .</a:t>
            </a:r>
            <a:endParaRPr lang="en-US" sz="2200" dirty="0">
              <a:cs typeface="Mudir MT" pitchFamily="2" charset="-78"/>
            </a:endParaRPr>
          </a:p>
        </p:txBody>
      </p:sp>
    </p:spTree>
    <p:extLst>
      <p:ext uri="{BB962C8B-B14F-4D97-AF65-F5344CB8AC3E}">
        <p14:creationId xmlns:p14="http://schemas.microsoft.com/office/powerpoint/2010/main" val="22357293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899592" y="1436253"/>
            <a:ext cx="6912768" cy="4154984"/>
          </a:xfrm>
          <a:prstGeom prst="rect">
            <a:avLst/>
          </a:prstGeom>
        </p:spPr>
        <p:txBody>
          <a:bodyPr wrap="square">
            <a:spAutoFit/>
          </a:bodyPr>
          <a:lstStyle/>
          <a:p>
            <a:r>
              <a:rPr lang="ar-SA" sz="2200" dirty="0">
                <a:cs typeface="Mudir MT" pitchFamily="2" charset="-78"/>
              </a:rPr>
              <a:t>بل كان ينفق مع العدم ويعطي مع الفقر، يجمع الغنائم ويوزعها في ساعة، ولا يأخذ منها شيئًا، مائدته  معروضة لكل قادم، وبيته قبلة لكل وافد، يضيف وينفق ويعطي الجائع بأكله، ويؤثر المحتاج بذات يده، ويصل القريب بما يملك، ويواسي المحتاج بما عنده، ويقدّم الغريب على نفسه، فكان  آية في الجود والكرم، ويجود جود من هانت عليه نفسه وماله وكل ما يملك في سبيل ربه ومولاه، فهو أندى العالمين كفًّا، </a:t>
            </a:r>
            <a:r>
              <a:rPr lang="ar-SA" sz="2200" dirty="0" err="1">
                <a:cs typeface="Mudir MT" pitchFamily="2" charset="-78"/>
              </a:rPr>
              <a:t>وأسخاهم</a:t>
            </a:r>
            <a:r>
              <a:rPr lang="ar-SA" sz="2200" dirty="0">
                <a:cs typeface="Mudir MT" pitchFamily="2" charset="-78"/>
              </a:rPr>
              <a:t> يدًا، غمر أصحابه وأحبابه وأتباعه، بل حتى أعداءه ببرِّه وإحسانه وجوده وكرمه وتفضله، أكل اليهود على مائدته، وجلس الأعراب على طعامه، وحفّ المنافقون بسفرته، ولم يُحفظ عنه  أنه تبرّم بضيف أو تضجّر من سائل أو تضايق من طالب، بل جرَّ أعرابي برده حتى أثّر في عنقه وقال له: أعطني من مال الله الذي عندك، لا من مال أبيك وأمّك. فالتفت إليه  صلى الله عليه وسلم، وضحك وأعطاه.</a:t>
            </a:r>
          </a:p>
        </p:txBody>
      </p:sp>
    </p:spTree>
    <p:extLst>
      <p:ext uri="{BB962C8B-B14F-4D97-AF65-F5344CB8AC3E}">
        <p14:creationId xmlns:p14="http://schemas.microsoft.com/office/powerpoint/2010/main" val="19236933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827584" y="889844"/>
            <a:ext cx="7344816" cy="5170646"/>
          </a:xfrm>
          <a:prstGeom prst="rect">
            <a:avLst/>
          </a:prstGeom>
        </p:spPr>
        <p:txBody>
          <a:bodyPr wrap="square">
            <a:spAutoFit/>
          </a:bodyPr>
          <a:lstStyle/>
          <a:p>
            <a:pPr algn="ctr"/>
            <a:r>
              <a:rPr lang="ar-SA" sz="2200" dirty="0">
                <a:solidFill>
                  <a:srgbClr val="C00000"/>
                </a:solidFill>
                <a:cs typeface="PT Bold Heading" pitchFamily="2" charset="-78"/>
              </a:rPr>
              <a:t>شجاعة النبي صلى الله عليه وسلم وجهاده: </a:t>
            </a:r>
            <a:endParaRPr lang="en-US" sz="2200" dirty="0">
              <a:solidFill>
                <a:srgbClr val="C00000"/>
              </a:solidFill>
              <a:cs typeface="PT Bold Heading" pitchFamily="2" charset="-78"/>
            </a:endParaRPr>
          </a:p>
          <a:p>
            <a:r>
              <a:rPr lang="ar-SA" sz="2200" dirty="0">
                <a:cs typeface="Mudir MT" pitchFamily="2" charset="-78"/>
              </a:rPr>
              <a:t>كان صلى الله عليه وسلم أشجع الناس وأثبتهم قلبًا، لا يبلغ مبلغه في ثبات الجأش وقوة القلب مخلوق، فهو الشجاع الفريد الذي كملت فيه صفات الشجاعة، وتمّت فيه سجايا الإقدام وقوة البأس، وهو القائل: "والذي نفسي بيده، لوددت أنني أقتل في سبيل الله ثم أحيا ثم أقتل"</a:t>
            </a:r>
            <a:r>
              <a:rPr lang="ar-SA" sz="2200" dirty="0">
                <a:cs typeface="Mudir MT" pitchFamily="2" charset="-78"/>
                <a:hlinkClick r:id="rId3"/>
              </a:rPr>
              <a:t>[40]</a:t>
            </a:r>
            <a:r>
              <a:rPr lang="ar-SA" sz="2200" dirty="0">
                <a:cs typeface="Mudir MT" pitchFamily="2" charset="-78"/>
              </a:rPr>
              <a:t>.</a:t>
            </a:r>
            <a:endParaRPr lang="en-US" sz="2200" dirty="0">
              <a:cs typeface="Mudir MT" pitchFamily="2" charset="-78"/>
            </a:endParaRPr>
          </a:p>
          <a:p>
            <a:r>
              <a:rPr lang="ar-SA" sz="2200" dirty="0">
                <a:cs typeface="Mudir MT" pitchFamily="2" charset="-78"/>
              </a:rPr>
              <a:t>لا يخاف التهديد والوعيد، ولا ترهبه المواقف والأزمات، ولا تهزه الحوادث والملمّات، فوّض أمره لربه وتوكل عليه وأناب إليه، ورضي بحكمه واكتفى بنصره ووثق بوعده، فكان  يخوض المعارك بنفسه ويباشر القتال بشخصه الكريم، يعرّض روحه للمنايا ويقدّم نفسه للموت، غير هائب ولا خائف، ولم يفرّ من معركة قط، وما تراجع خطوة واحدة ساعة يحمي الوطيس وتقوم الحرب على ساق وتشرع السيوف وتمتشق الرماح وتهوي الهامات  ويدور كأس المنايا على النفوس، فهو في تلك اللحظة أقرب أصحابه من الخطر، يحتمون أحيانًا به وهو صامد مجاهد، لا يكترث بالعدوّ ولو كثر عدده، ولا يأبه بالخصم ولو قوي بأسه، بل كان يعدل الصفوف ويشجع المقاتلين ويتقدم الكتائب.</a:t>
            </a:r>
            <a:endParaRPr lang="en-US" sz="2200" dirty="0">
              <a:cs typeface="Mudir MT" pitchFamily="2" charset="-78"/>
            </a:endParaRPr>
          </a:p>
        </p:txBody>
      </p:sp>
    </p:spTree>
    <p:extLst>
      <p:ext uri="{BB962C8B-B14F-4D97-AF65-F5344CB8AC3E}">
        <p14:creationId xmlns:p14="http://schemas.microsoft.com/office/powerpoint/2010/main" val="28327137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115616" y="1443841"/>
            <a:ext cx="7272808" cy="3816429"/>
          </a:xfrm>
          <a:prstGeom prst="rect">
            <a:avLst/>
          </a:prstGeom>
        </p:spPr>
        <p:txBody>
          <a:bodyPr wrap="square">
            <a:spAutoFit/>
          </a:bodyPr>
          <a:lstStyle/>
          <a:p>
            <a:r>
              <a:rPr lang="ar-SA" sz="2200" dirty="0">
                <a:cs typeface="Mudir MT" pitchFamily="2" charset="-78"/>
              </a:rPr>
              <a:t>وقد فرّ الناس يوم حنين وما ثبت إلا هو  وستة من أصحابه، وكان صدره بارزًا للسيوف والرماح، يصرع الأبطال بين يديه ويذبح الكماة أمام ناظريه وهو باسم المحيَّا، طلق الوجه، ساكن النفس.</a:t>
            </a:r>
            <a:endParaRPr lang="en-US" sz="2200" dirty="0">
              <a:cs typeface="Mudir MT" pitchFamily="2" charset="-78"/>
            </a:endParaRPr>
          </a:p>
          <a:p>
            <a:r>
              <a:rPr lang="ar-SA" sz="2200" dirty="0">
                <a:cs typeface="Mudir MT" pitchFamily="2" charset="-78"/>
              </a:rPr>
              <a:t>وقد شُجّ صلى الله عليه وسلم في وجهه وكسرت رباعيته، وقتل سبعون من أصحابه، فما وهن ولا ضعف ولا خار، بل كان أمضى من السيف. وبرز يوم بدر وقاد المعركة بنفسه، وخاض غمار الموت بروحه الشريفة. وكان أول من يهبُّ عند سماع المنادي، بل هو الذي سنَّ الجهاد وحثَّ وأمر به.</a:t>
            </a:r>
            <a:endParaRPr lang="en-US" sz="2200" dirty="0">
              <a:cs typeface="Mudir MT" pitchFamily="2" charset="-78"/>
            </a:endParaRPr>
          </a:p>
          <a:p>
            <a:r>
              <a:rPr lang="ar-SA" sz="2200" dirty="0">
                <a:cs typeface="Mudir MT" pitchFamily="2" charset="-78"/>
              </a:rPr>
              <a:t>وتكالبت عليه الأحزاب يوم الخندق من كل مكان، وضاق الأمر وحلّ الكرب، وبلغت القلوب الحناجر، وزلزل المؤمنون زلزالاً شديدًا، فقام  يصلي ويدعو ويستغيث مولاه حتى نصره ربُّه وردَّ كيد عدوّه، وأخزى خصومه، وأرسل عليهم ريحًا وجنودًا، وباءوا بالخسران والهوان.</a:t>
            </a:r>
            <a:endParaRPr lang="en-US" sz="2200" dirty="0">
              <a:cs typeface="Mudir MT" pitchFamily="2" charset="-78"/>
            </a:endParaRPr>
          </a:p>
        </p:txBody>
      </p:sp>
    </p:spTree>
    <p:extLst>
      <p:ext uri="{BB962C8B-B14F-4D97-AF65-F5344CB8AC3E}">
        <p14:creationId xmlns:p14="http://schemas.microsoft.com/office/powerpoint/2010/main" val="13083757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683568" y="980728"/>
            <a:ext cx="7560840" cy="5170646"/>
          </a:xfrm>
          <a:prstGeom prst="rect">
            <a:avLst/>
          </a:prstGeom>
        </p:spPr>
        <p:txBody>
          <a:bodyPr wrap="square">
            <a:spAutoFit/>
          </a:bodyPr>
          <a:lstStyle/>
          <a:p>
            <a:pPr algn="ctr"/>
            <a:r>
              <a:rPr lang="ar-SA" sz="2200" dirty="0">
                <a:solidFill>
                  <a:srgbClr val="C00000"/>
                </a:solidFill>
                <a:cs typeface="PT Bold Heading" pitchFamily="2" charset="-78"/>
              </a:rPr>
              <a:t>صدق النبي الكريم صلى الله عليه وسلم : </a:t>
            </a:r>
            <a:endParaRPr lang="en-US" sz="2200" dirty="0">
              <a:solidFill>
                <a:srgbClr val="C00000"/>
              </a:solidFill>
              <a:cs typeface="PT Bold Heading" pitchFamily="2" charset="-78"/>
            </a:endParaRPr>
          </a:p>
          <a:p>
            <a:r>
              <a:rPr lang="ar-SA" sz="2200" dirty="0"/>
              <a:t>بل هو الذي جاء بالصدق من عند ربه، فكلامه صدق وسنّته صدق، ورضاه صدق وغضبه صدق، ومدخله صدق ومخرجه صدق، وضحكه صدق وبكاؤه صدق، ويقظته صدق ومنامه صدق، وكلامه  كله حق وصدق وعدل، لم يعرف الكذب في حياته جادًّا أو مازحًا، بل حرّم الكذب وذمّ أهله ونهى عنه، وكل قوله وعمله وحاله  مبني على الصدق، فهو صادق في سلمه وحربه، ورضاه وغضبه، وجدّ وهزله، وبيانه وحكمه، صادق مع القريب والبعيد، والصديق والعدو، والرجل والمرأة، صادق في نفسه ومع الناس، في حضره وسفره، وحلّه وإقامته، ومحاربته ومصالحته، وبيعه وشرائه، وعقوده وعهوده ومواثيقه، وخطبه ورسائله، فهو الصادق المصدوق، الذي لم يحفظ له حرف واحد غير صادق فيه، ولا كلمة واحدة خلاف الحق، ولم يخالف ظاهره باطنه، بل حتى كان صادقًا في لحظاته ولفظاته وإشارات عينيه، وهو الذي يقول -لما قال له أصحابه: ألا أشرت لنا بعينك في قتل الأسير؟-: "ما كان لنبي أن تكون له خائنة أعين"</a:t>
            </a:r>
            <a:r>
              <a:rPr lang="ar-SA" sz="2200" dirty="0">
                <a:hlinkClick r:id="rId3"/>
              </a:rPr>
              <a:t>[41]</a:t>
            </a:r>
            <a:r>
              <a:rPr lang="ar-SA" sz="2200" dirty="0"/>
              <a:t>.</a:t>
            </a:r>
            <a:endParaRPr lang="en-US" sz="2200" dirty="0"/>
          </a:p>
          <a:p>
            <a:r>
              <a:rPr lang="ar-SA" sz="2200" dirty="0"/>
              <a:t>فهو الصادق الأمين في الجاهلية قبل الإسلام والرسالة، فكيف حاله بالله بعد الوحي والهداية ونزول جبريل عليه ونبوّته وإكرام الله له بالاصطفاء </a:t>
            </a:r>
            <a:r>
              <a:rPr lang="ar-SA" sz="2200" dirty="0" err="1"/>
              <a:t>والاجتباء</a:t>
            </a:r>
            <a:r>
              <a:rPr lang="ar-SA" sz="2200" dirty="0"/>
              <a:t> والاختيار؟!</a:t>
            </a:r>
          </a:p>
        </p:txBody>
      </p:sp>
    </p:spTree>
    <p:extLst>
      <p:ext uri="{BB962C8B-B14F-4D97-AF65-F5344CB8AC3E}">
        <p14:creationId xmlns:p14="http://schemas.microsoft.com/office/powerpoint/2010/main" val="103992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4482"/>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MAX\Desktop\شرائح\IMG_287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3575" y="2132856"/>
            <a:ext cx="6845937" cy="3621217"/>
          </a:xfrm>
          <a:prstGeom prst="rect">
            <a:avLst/>
          </a:prstGeom>
          <a:noFill/>
          <a:extLst>
            <a:ext uri="{909E8E84-426E-40DD-AFC4-6F175D3DCCD1}">
              <a14:hiddenFill xmlns:a14="http://schemas.microsoft.com/office/drawing/2010/main">
                <a:solidFill>
                  <a:srgbClr val="FFFFFF"/>
                </a:solidFill>
              </a14:hiddenFill>
            </a:ext>
          </a:extLst>
        </p:spPr>
      </p:pic>
      <p:sp>
        <p:nvSpPr>
          <p:cNvPr id="6" name="مستطيل 5"/>
          <p:cNvSpPr/>
          <p:nvPr/>
        </p:nvSpPr>
        <p:spPr>
          <a:xfrm>
            <a:off x="2739994" y="1340768"/>
            <a:ext cx="3945311" cy="646331"/>
          </a:xfrm>
          <a:prstGeom prst="rect">
            <a:avLst/>
          </a:prstGeom>
        </p:spPr>
        <p:txBody>
          <a:bodyPr wrap="none">
            <a:spAutoFit/>
          </a:bodyPr>
          <a:lstStyle/>
          <a:p>
            <a:r>
              <a:rPr lang="ar-SA" sz="3600" dirty="0">
                <a:solidFill>
                  <a:srgbClr val="C00000"/>
                </a:solidFill>
                <a:cs typeface="PT Bold Heading" pitchFamily="2" charset="-78"/>
              </a:rPr>
              <a:t>من </a:t>
            </a:r>
            <a:r>
              <a:rPr lang="ar-SA" sz="3600" dirty="0" smtClean="0">
                <a:solidFill>
                  <a:srgbClr val="C00000"/>
                </a:solidFill>
                <a:cs typeface="PT Bold Heading" pitchFamily="2" charset="-78"/>
              </a:rPr>
              <a:t>أخــــلاق الرســول</a:t>
            </a:r>
            <a:endParaRPr lang="ar-SA" sz="3600" dirty="0">
              <a:solidFill>
                <a:srgbClr val="C00000"/>
              </a:solidFill>
              <a:cs typeface="PT Bold Heading" pitchFamily="2" charset="-78"/>
            </a:endParaRPr>
          </a:p>
        </p:txBody>
      </p:sp>
    </p:spTree>
    <p:extLst>
      <p:ext uri="{BB962C8B-B14F-4D97-AF65-F5344CB8AC3E}">
        <p14:creationId xmlns:p14="http://schemas.microsoft.com/office/powerpoint/2010/main" val="784964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259632" y="1182231"/>
            <a:ext cx="6390456" cy="4493538"/>
          </a:xfrm>
          <a:prstGeom prst="rect">
            <a:avLst/>
          </a:prstGeom>
        </p:spPr>
        <p:txBody>
          <a:bodyPr wrap="square">
            <a:spAutoFit/>
          </a:bodyPr>
          <a:lstStyle/>
          <a:p>
            <a:pPr algn="ctr"/>
            <a:r>
              <a:rPr lang="ar-SA" sz="2200" dirty="0">
                <a:solidFill>
                  <a:srgbClr val="C00000"/>
                </a:solidFill>
                <a:cs typeface="PT Bold Heading" pitchFamily="2" charset="-78"/>
              </a:rPr>
              <a:t>صبر النبي صلى الله عليه وسلم: </a:t>
            </a:r>
            <a:endParaRPr lang="en-US" sz="2200" dirty="0">
              <a:solidFill>
                <a:srgbClr val="C00000"/>
              </a:solidFill>
              <a:cs typeface="PT Bold Heading" pitchFamily="2" charset="-78"/>
            </a:endParaRPr>
          </a:p>
          <a:p>
            <a:r>
              <a:rPr lang="ar-SA" sz="2200" dirty="0">
                <a:cs typeface="Mudir MT" pitchFamily="2" charset="-78"/>
              </a:rPr>
              <a:t>لا يعلم أحد مرّ به من المصائب والمصاعب والمشاق والأزمات كما مرّ به ، وهو صابر محتسب، صبر على اليتم والفقر والجوع والحاجة، وصبر على الطرد من الوطن والإخراج من الدار والإبعاد عن الأهل، وصبر على قتل القرابة والفتك بالأصحاب وتشريد الأتباع وتكالب الأعداء وتحزّب الخصوم واجتماع المحاربين، وصبر على تجهّم القريب وتكالب البعيد، وصولة الباطل وطغيان المكذبين.. صبر على الدنيا بزينتها وزخرفها وذهبها وفضتها، فلم يتعلق منها بشيء، فهو  الصابر المحتسب في كل شأن من شئون حياته، فالصبر درعه وترسه وصاحبه وحليفه، كلما أزعجه كلام أعدائه تذكّر {فَاصْبِرْ عَلَى مَا يَقُولُونَ} [طه: 130]. وكلما راعه هول العدو وأقضّ مضجعه تخطيط الكفار، تذكّر {فَاصْبِرْ كَمَا صَبَرَ أُوْلُو الْعَزْمِ مِنَ الرُّسُلِ} [الأحقاف: 35].</a:t>
            </a:r>
            <a:endParaRPr lang="en-US" sz="2200" dirty="0">
              <a:cs typeface="Mudir MT" pitchFamily="2" charset="-78"/>
            </a:endParaRPr>
          </a:p>
        </p:txBody>
      </p:sp>
    </p:spTree>
    <p:extLst>
      <p:ext uri="{BB962C8B-B14F-4D97-AF65-F5344CB8AC3E}">
        <p14:creationId xmlns:p14="http://schemas.microsoft.com/office/powerpoint/2010/main" val="35664536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556792" y="1123228"/>
            <a:ext cx="6030416" cy="2800767"/>
          </a:xfrm>
          <a:prstGeom prst="rect">
            <a:avLst/>
          </a:prstGeom>
        </p:spPr>
        <p:txBody>
          <a:bodyPr wrap="square">
            <a:spAutoFit/>
          </a:bodyPr>
          <a:lstStyle/>
          <a:p>
            <a:r>
              <a:rPr lang="ar-SA" sz="2200" dirty="0">
                <a:cs typeface="Mudir MT" pitchFamily="2" charset="-78"/>
              </a:rPr>
              <a:t>مات عمه فصبر، وماتت زوجته فصبر، وقتل عمه حمزة فصبر، وأبعد من مكة فصبر، وتوفي ابنه فصبر، ورميت زوجته الطاهرة بالفاحشة كذبًا وبهتانًا فصبر، وكُذّب فصبر، قالوا له: شاعر كاهن ساحر مجنون كاذب مفتر فصبر، أخرجوه، آذوه، شتموه، سبّوه، حاربوه، سجنوه.. فصبر، وهل يتعلّم الصبر إلا منه؟ وهل يُقتدى بأحد في الصبر إلا به؟ فهو مضرب المثل في سعة الصدر وجليل الصبر وعظيم التجمّل وثبات القلب، وهو إمام الصابرين وقدوة الشاكرين </a:t>
            </a:r>
          </a:p>
        </p:txBody>
      </p:sp>
      <p:pic>
        <p:nvPicPr>
          <p:cNvPr id="4098" name="Picture 2" descr="نتيجة بحث الصور عن صبر الرسول صلى الله عليه وسلم"/>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3933056"/>
            <a:ext cx="2778242"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936479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755576" y="1166843"/>
            <a:ext cx="7632848" cy="4493538"/>
          </a:xfrm>
          <a:prstGeom prst="rect">
            <a:avLst/>
          </a:prstGeom>
        </p:spPr>
        <p:txBody>
          <a:bodyPr wrap="square">
            <a:spAutoFit/>
          </a:bodyPr>
          <a:lstStyle/>
          <a:p>
            <a:pPr algn="ctr"/>
            <a:r>
              <a:rPr lang="ar-SA" sz="2200" dirty="0">
                <a:solidFill>
                  <a:srgbClr val="C00000"/>
                </a:solidFill>
                <a:cs typeface="PT Bold Heading" pitchFamily="2" charset="-78"/>
              </a:rPr>
              <a:t>مزاح النبي صلى الله عليه وسلم: </a:t>
            </a:r>
            <a:endParaRPr lang="ar-SA" sz="2200" dirty="0" smtClean="0">
              <a:solidFill>
                <a:srgbClr val="C00000"/>
              </a:solidFill>
              <a:cs typeface="PT Bold Heading" pitchFamily="2" charset="-78"/>
            </a:endParaRPr>
          </a:p>
          <a:p>
            <a:pPr algn="ctr"/>
            <a:endParaRPr lang="en-US" sz="2200" dirty="0">
              <a:solidFill>
                <a:srgbClr val="C00000"/>
              </a:solidFill>
              <a:cs typeface="PT Bold Heading" pitchFamily="2" charset="-78"/>
            </a:endParaRPr>
          </a:p>
          <a:p>
            <a:r>
              <a:rPr lang="ar-SA" sz="2200" dirty="0">
                <a:cs typeface="Mudir MT" pitchFamily="2" charset="-78"/>
              </a:rPr>
              <a:t>وكان صلى الله عليه وسلم ضحاكًا </a:t>
            </a:r>
            <a:r>
              <a:rPr lang="ar-SA" sz="2200" dirty="0" err="1">
                <a:cs typeface="Mudir MT" pitchFamily="2" charset="-78"/>
              </a:rPr>
              <a:t>بسامًا</a:t>
            </a:r>
            <a:r>
              <a:rPr lang="ar-SA" sz="2200" dirty="0">
                <a:cs typeface="Mudir MT" pitchFamily="2" charset="-78"/>
              </a:rPr>
              <a:t> مع أهله وأصحابه؛ يمازح زوجاته ويلاطفهن ويؤنسهن ويحادثهن حديث الود والحب والحنان والعطف؛ وكانت تعلو محيّاه الطاهر البسمة المشرقة الموحية، فإذا قابل بها الناس أسر قلوبهم أسرًا فمالت نفوسهم بالكلية إليه وتهافتت أرواحهم عليه، وكان يمزح ولا يقول إلا حقًّا، فيكون مزحه على أرواح </a:t>
            </a:r>
            <a:endParaRPr lang="en-US" sz="2200" dirty="0">
              <a:cs typeface="Mudir MT" pitchFamily="2" charset="-78"/>
            </a:endParaRPr>
          </a:p>
          <a:p>
            <a:r>
              <a:rPr lang="ar-SA" sz="2200" dirty="0">
                <a:cs typeface="Mudir MT" pitchFamily="2" charset="-78"/>
              </a:rPr>
              <a:t>أصحابه ألطف من يد الوالد الحاني على رأس ابنه الوديع، يمازحهم فتنشط أرواحهم وتنشرح صدورهم وتنطلق أسارير وجوههم.</a:t>
            </a:r>
            <a:endParaRPr lang="en-US" sz="2200" dirty="0">
              <a:cs typeface="Mudir MT" pitchFamily="2" charset="-78"/>
            </a:endParaRPr>
          </a:p>
          <a:p>
            <a:r>
              <a:rPr lang="ar-SA" sz="2200" dirty="0">
                <a:cs typeface="Mudir MT" pitchFamily="2" charset="-78"/>
              </a:rPr>
              <a:t>يقول </a:t>
            </a:r>
            <a:r>
              <a:rPr lang="ar-SA" sz="2200" dirty="0">
                <a:cs typeface="Mudir MT" pitchFamily="2" charset="-78"/>
                <a:hlinkClick r:id="rId3"/>
              </a:rPr>
              <a:t>جرير بن عبد الله البجلي</a:t>
            </a:r>
            <a:r>
              <a:rPr lang="ar-SA" sz="2200" dirty="0">
                <a:cs typeface="Mudir MT" pitchFamily="2" charset="-78"/>
              </a:rPr>
              <a:t>: "ما رآني رسول الله  إلا تبسّم في وجهي".</a:t>
            </a:r>
            <a:endParaRPr lang="en-US" sz="2200" dirty="0">
              <a:cs typeface="Mudir MT" pitchFamily="2" charset="-78"/>
            </a:endParaRPr>
          </a:p>
          <a:p>
            <a:r>
              <a:rPr lang="ar-SA" sz="2200" dirty="0">
                <a:cs typeface="Mudir MT" pitchFamily="2" charset="-78"/>
              </a:rPr>
              <a:t>وكان صلى الله عليه وسلم في ضحكه ومزاحه ودعابته وسطًا بين من جفّ خلقه ويبس طبعه وتجهّم محيّاه وعبس وجهه، وبين من أكثر من الضحك واستهتر في المزاح وأدمن الدعابة والخفة.</a:t>
            </a:r>
            <a:endParaRPr lang="en-US" sz="2200" dirty="0">
              <a:cs typeface="Mudir MT" pitchFamily="2" charset="-78"/>
            </a:endParaRPr>
          </a:p>
        </p:txBody>
      </p:sp>
    </p:spTree>
    <p:extLst>
      <p:ext uri="{BB962C8B-B14F-4D97-AF65-F5344CB8AC3E}">
        <p14:creationId xmlns:p14="http://schemas.microsoft.com/office/powerpoint/2010/main" val="24681972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562248" y="1351508"/>
            <a:ext cx="7704856" cy="4154984"/>
          </a:xfrm>
          <a:prstGeom prst="rect">
            <a:avLst/>
          </a:prstGeom>
        </p:spPr>
        <p:txBody>
          <a:bodyPr wrap="square">
            <a:spAutoFit/>
          </a:bodyPr>
          <a:lstStyle/>
          <a:p>
            <a:r>
              <a:rPr lang="ar-SA" sz="2200" dirty="0">
                <a:cs typeface="Mudir MT" pitchFamily="2" charset="-78"/>
              </a:rPr>
              <a:t>بل كان من هديه صلى الله عليه وسلم أن يمازح بعض أصحابه قال له أحد أصحابه ذات مرة: أريد أن تحملني يا رسول الله على جمل. قال: "لا أجد لك إلا ولد الناقة". فولّى الرجال، فدعاه وقال: "وهل تلد الإبل إلا النوق؟" أي أن الجمل أصلاً ولد ناقة</a:t>
            </a:r>
            <a:r>
              <a:rPr lang="ar-SA" sz="2200" dirty="0">
                <a:cs typeface="Mudir MT" pitchFamily="2" charset="-78"/>
                <a:hlinkClick r:id="rId3"/>
              </a:rPr>
              <a:t>[42]</a:t>
            </a:r>
            <a:r>
              <a:rPr lang="ar-SA" sz="2200" dirty="0">
                <a:cs typeface="Mudir MT" pitchFamily="2" charset="-78"/>
              </a:rPr>
              <a:t>.</a:t>
            </a:r>
            <a:endParaRPr lang="en-US" sz="2200" dirty="0">
              <a:cs typeface="Mudir MT" pitchFamily="2" charset="-78"/>
            </a:endParaRPr>
          </a:p>
          <a:p>
            <a:r>
              <a:rPr lang="ar-SA" sz="2200" dirty="0">
                <a:cs typeface="Mudir MT" pitchFamily="2" charset="-78"/>
              </a:rPr>
              <a:t>وسألته امرأة عجوز قالت: يا رسول الله، ادع الله أن يدخلني الجنة. فقال لها النبي صلى الله عليه وسلم: "يا أُم فلان، إن الجنة لا تدخلها عجوز". فولت تبكي، فقال: "أخبروها أنها لا تدخلها وهي عجوز، إن الله تعالى يقول: {إِنَّا أَنْشَأْنَاهُنَّ إِنْشَاءً </a:t>
            </a:r>
            <a:r>
              <a:rPr lang="ar-SA" sz="2200" b="1" dirty="0">
                <a:cs typeface="Mudir MT" pitchFamily="2" charset="-78"/>
              </a:rPr>
              <a:t>*</a:t>
            </a:r>
            <a:r>
              <a:rPr lang="ar-SA" sz="2200" dirty="0">
                <a:cs typeface="Mudir MT" pitchFamily="2" charset="-78"/>
              </a:rPr>
              <a:t> فَجَعَلْنَاهُنَّ أَبْكَارًا </a:t>
            </a:r>
            <a:r>
              <a:rPr lang="ar-SA" sz="2200" b="1" dirty="0">
                <a:cs typeface="Mudir MT" pitchFamily="2" charset="-78"/>
              </a:rPr>
              <a:t>*</a:t>
            </a:r>
            <a:r>
              <a:rPr lang="ar-SA" sz="2200" dirty="0">
                <a:cs typeface="Mudir MT" pitchFamily="2" charset="-78"/>
              </a:rPr>
              <a:t> عُرُبًا أَتْرَابًا} [الواقعة: 35-37]"</a:t>
            </a:r>
            <a:r>
              <a:rPr lang="ar-SA" sz="2200" dirty="0">
                <a:cs typeface="Mudir MT" pitchFamily="2" charset="-78"/>
                <a:hlinkClick r:id="rId4"/>
              </a:rPr>
              <a:t>[43]</a:t>
            </a:r>
            <a:r>
              <a:rPr lang="ar-SA" sz="2200" dirty="0">
                <a:cs typeface="Mudir MT" pitchFamily="2" charset="-78"/>
              </a:rPr>
              <a:t>.</a:t>
            </a:r>
            <a:endParaRPr lang="en-US" sz="2200" dirty="0">
              <a:cs typeface="Mudir MT" pitchFamily="2" charset="-78"/>
            </a:endParaRPr>
          </a:p>
          <a:p>
            <a:r>
              <a:rPr lang="ar-SA" sz="2200" dirty="0">
                <a:cs typeface="Mudir MT" pitchFamily="2" charset="-78"/>
              </a:rPr>
              <a:t>هذا غيض من فيض، وقطرة من محيط من خصال وأخلاق أعظم إنسان عرفته البشرية، جمعتها على عجل مساهمة متواضعة وكلمات مختصرة؛ لعل الله  يفتح بها قلوبًا غلفًا إلى الحق، ويهدي بها أعينًا عميًا، لتدرك جانبًا يسيرًا من جوانب العظمة في حياة سيد الخلق وحبيب الحق صلى الله عليه وسلم.</a:t>
            </a:r>
            <a:endParaRPr lang="en-US" sz="2200" dirty="0">
              <a:cs typeface="Mudir MT" pitchFamily="2" charset="-78"/>
            </a:endParaRPr>
          </a:p>
        </p:txBody>
      </p:sp>
    </p:spTree>
    <p:extLst>
      <p:ext uri="{BB962C8B-B14F-4D97-AF65-F5344CB8AC3E}">
        <p14:creationId xmlns:p14="http://schemas.microsoft.com/office/powerpoint/2010/main" val="16468174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4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1"/>
          <p:cNvSpPr>
            <a:spLocks noChangeArrowheads="1"/>
          </p:cNvSpPr>
          <p:nvPr/>
        </p:nvSpPr>
        <p:spPr bwMode="auto">
          <a:xfrm>
            <a:off x="3226330" y="1268760"/>
            <a:ext cx="5940152" cy="887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101568"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المصدر: </a:t>
            </a:r>
            <a:r>
              <a:rPr kumimoji="0" lang="ar-SA" sz="2400" b="0" i="0" u="none" strike="noStrike" cap="none" normalizeH="0" baseline="0" dirty="0" smtClean="0">
                <a:ln>
                  <a:noFill/>
                </a:ln>
                <a:solidFill>
                  <a:srgbClr val="C00000"/>
                </a:solidFill>
                <a:effectLst/>
                <a:latin typeface="Calibri" pitchFamily="34" charset="0"/>
                <a:ea typeface="Times New Roman" pitchFamily="18" charset="0"/>
                <a:cs typeface="PT Bold Heading" pitchFamily="2" charset="-78"/>
              </a:rPr>
              <a:t>موقع</a:t>
            </a:r>
            <a:r>
              <a:rPr kumimoji="0" lang="ar-SA" sz="2400" b="0" i="0" u="none" strike="noStrike" cap="none" normalizeH="0" dirty="0" smtClean="0">
                <a:ln>
                  <a:noFill/>
                </a:ln>
                <a:solidFill>
                  <a:srgbClr val="C00000"/>
                </a:solidFill>
                <a:effectLst/>
                <a:latin typeface="Calibri" pitchFamily="34" charset="0"/>
                <a:ea typeface="Times New Roman" pitchFamily="18" charset="0"/>
                <a:cs typeface="PT Bold Heading" pitchFamily="2" charset="-78"/>
              </a:rPr>
              <a:t> صيد الفوائد</a:t>
            </a:r>
            <a:r>
              <a:rPr kumimoji="0" lang="ar-SA" sz="2400" b="0" i="0" u="none" strike="noStrike" cap="none" normalizeH="0" baseline="0" dirty="0" smtClean="0">
                <a:ln>
                  <a:noFill/>
                </a:ln>
                <a:solidFill>
                  <a:srgbClr val="C00000"/>
                </a:solidFill>
                <a:effectLst/>
                <a:latin typeface="Calibri" pitchFamily="34" charset="0"/>
                <a:ea typeface="Times New Roman" pitchFamily="18" charset="0"/>
                <a:cs typeface="PT Bold Heading" pitchFamily="2" charset="-78"/>
              </a:rPr>
              <a:t>.</a:t>
            </a:r>
            <a:endParaRPr kumimoji="0" lang="en-US" sz="2400" b="0" i="0" u="none" strike="noStrike" cap="none" normalizeH="0" baseline="0" dirty="0" smtClean="0">
              <a:ln>
                <a:noFill/>
              </a:ln>
              <a:solidFill>
                <a:srgbClr val="C00000"/>
              </a:solidFill>
              <a:effectLst/>
              <a:latin typeface="Arial" pitchFamily="34" charset="0"/>
              <a:cs typeface="PT Bold Heading"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PT Bold Heading" pitchFamily="2" charset="-78"/>
            </a:endParaRPr>
          </a:p>
        </p:txBody>
      </p:sp>
      <p:sp>
        <p:nvSpPr>
          <p:cNvPr id="4" name="Rectangle 2"/>
          <p:cNvSpPr>
            <a:spLocks noChangeArrowheads="1"/>
          </p:cNvSpPr>
          <p:nvPr/>
        </p:nvSpPr>
        <p:spPr bwMode="auto">
          <a:xfrm>
            <a:off x="0" y="457200"/>
            <a:ext cx="3017838"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5" name="Rectangle 3"/>
          <p:cNvSpPr>
            <a:spLocks noChangeArrowheads="1"/>
          </p:cNvSpPr>
          <p:nvPr/>
        </p:nvSpPr>
        <p:spPr bwMode="auto">
          <a:xfrm>
            <a:off x="3779912" y="2348880"/>
            <a:ext cx="468052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[1]</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البخاري ومسلم.</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[2]</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الطبراني في الأوسط بإسناد حسن.</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[3]</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صحيح مسلم.</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[4]</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البخاري.</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[5]</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الترمذي.</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[6]</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مسلم.</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[7]</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مسلم.</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[8]</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أحمد.</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[9]</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أحمد.</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Calibri" pitchFamily="34" charset="0"/>
                <a:ea typeface="Times New Roman" pitchFamily="18" charset="0"/>
                <a:cs typeface="PT Bold Heading" pitchFamily="2" charset="-78"/>
              </a:rPr>
              <a:t>[10]</a:t>
            </a:r>
            <a:r>
              <a:rPr kumimoji="0" lang="ar-SA" b="0" i="0" u="none" strike="noStrike" cap="none" normalizeH="0" baseline="0" dirty="0" smtClean="0">
                <a:ln>
                  <a:noFill/>
                </a:ln>
                <a:solidFill>
                  <a:schemeClr val="tx1"/>
                </a:solidFill>
                <a:effectLst/>
                <a:latin typeface="Calibri" pitchFamily="34" charset="0"/>
                <a:ea typeface="Times New Roman" pitchFamily="18" charset="0"/>
                <a:cs typeface="PT Bold Heading" pitchFamily="2" charset="-78"/>
              </a:rPr>
              <a:t> رواه البخاري.</a:t>
            </a:r>
            <a:endParaRPr kumimoji="0" lang="en-US" b="0" i="0" u="none" strike="noStrike" cap="none" normalizeH="0" baseline="0" dirty="0" smtClean="0">
              <a:ln>
                <a:noFill/>
              </a:ln>
              <a:solidFill>
                <a:schemeClr val="tx1"/>
              </a:solidFill>
              <a:effectLst/>
              <a:latin typeface="Arial" pitchFamily="34" charset="0"/>
              <a:cs typeface="PT Bold Heading"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rgbClr val="18873B"/>
                </a:solidFill>
                <a:effectLst/>
                <a:latin typeface="Arial" pitchFamily="34" charset="0"/>
                <a:ea typeface="Times New Roman" pitchFamily="18" charset="0"/>
                <a:cs typeface="PT Bold Heading" pitchFamily="2" charset="-78"/>
              </a:rPr>
              <a:t>   [20]</a:t>
            </a:r>
            <a:r>
              <a:rPr kumimoji="0" lang="ar-SA" b="0" i="0" u="none" strike="noStrike" cap="none" normalizeH="0" baseline="0" dirty="0" smtClean="0">
                <a:ln>
                  <a:noFill/>
                </a:ln>
                <a:solidFill>
                  <a:schemeClr val="tx1"/>
                </a:solidFill>
                <a:effectLst/>
                <a:latin typeface="Arial" pitchFamily="34" charset="0"/>
                <a:ea typeface="Times New Roman" pitchFamily="18" charset="0"/>
                <a:cs typeface="PT Bold Heading" pitchFamily="2" charset="-78"/>
              </a:rPr>
              <a:t> رواه مسلم</a:t>
            </a:r>
            <a:r>
              <a:rPr kumimoji="0" lang="en-US" b="0" i="0" u="none" strike="noStrike" cap="none" normalizeH="0" baseline="0" dirty="0" smtClean="0">
                <a:ln>
                  <a:noFill/>
                </a:ln>
                <a:solidFill>
                  <a:schemeClr val="tx1"/>
                </a:solidFill>
                <a:effectLst/>
                <a:latin typeface="Arial" pitchFamily="34" charset="0"/>
                <a:cs typeface="PT Bold Heading" pitchFamily="2" charset="-78"/>
              </a:rPr>
              <a:t> </a:t>
            </a:r>
          </a:p>
        </p:txBody>
      </p:sp>
      <p:sp>
        <p:nvSpPr>
          <p:cNvPr id="6" name="مستطيل 5"/>
          <p:cNvSpPr/>
          <p:nvPr/>
        </p:nvSpPr>
        <p:spPr>
          <a:xfrm>
            <a:off x="179512" y="2348880"/>
            <a:ext cx="4572000" cy="2585323"/>
          </a:xfrm>
          <a:prstGeom prst="rect">
            <a:avLst/>
          </a:prstGeom>
        </p:spPr>
        <p:txBody>
          <a:bodyPr>
            <a:spAutoFit/>
          </a:bodyPr>
          <a:lstStyle/>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[11]</a:t>
            </a:r>
            <a:r>
              <a:rPr lang="ar-SA" dirty="0">
                <a:latin typeface="Calibri" pitchFamily="34" charset="0"/>
                <a:ea typeface="Times New Roman" pitchFamily="18" charset="0"/>
                <a:cs typeface="PT Bold Heading" pitchFamily="2" charset="-78"/>
              </a:rPr>
              <a:t> رواه البخاري.</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[12]</a:t>
            </a:r>
            <a:r>
              <a:rPr lang="ar-SA" dirty="0">
                <a:latin typeface="Calibri" pitchFamily="34" charset="0"/>
                <a:ea typeface="Times New Roman" pitchFamily="18" charset="0"/>
                <a:cs typeface="PT Bold Heading" pitchFamily="2" charset="-78"/>
              </a:rPr>
              <a:t> رواه النسائي، وصححه الألباني.</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[13]</a:t>
            </a:r>
            <a:r>
              <a:rPr lang="ar-SA" dirty="0">
                <a:latin typeface="Calibri" pitchFamily="34" charset="0"/>
                <a:ea typeface="Times New Roman" pitchFamily="18" charset="0"/>
                <a:cs typeface="PT Bold Heading" pitchFamily="2" charset="-78"/>
              </a:rPr>
              <a:t> رواه البخاري ومسلم.</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[14]</a:t>
            </a:r>
            <a:r>
              <a:rPr lang="ar-SA" dirty="0">
                <a:latin typeface="Calibri" pitchFamily="34" charset="0"/>
                <a:ea typeface="Times New Roman" pitchFamily="18" charset="0"/>
                <a:cs typeface="PT Bold Heading" pitchFamily="2" charset="-78"/>
              </a:rPr>
              <a:t> رواه البخاري ومسلم.</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[15]</a:t>
            </a:r>
            <a:r>
              <a:rPr lang="ar-SA" dirty="0">
                <a:latin typeface="Calibri" pitchFamily="34" charset="0"/>
                <a:ea typeface="Times New Roman" pitchFamily="18" charset="0"/>
                <a:cs typeface="PT Bold Heading" pitchFamily="2" charset="-78"/>
              </a:rPr>
              <a:t> رواه البخاري ومسلم.</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[16]</a:t>
            </a:r>
            <a:r>
              <a:rPr lang="ar-SA" dirty="0">
                <a:latin typeface="Calibri" pitchFamily="34" charset="0"/>
                <a:ea typeface="Times New Roman" pitchFamily="18" charset="0"/>
                <a:cs typeface="PT Bold Heading" pitchFamily="2" charset="-78"/>
              </a:rPr>
              <a:t> رواه النسائي والحاكم.</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[17]</a:t>
            </a:r>
            <a:r>
              <a:rPr lang="ar-SA" dirty="0">
                <a:latin typeface="Calibri" pitchFamily="34" charset="0"/>
                <a:ea typeface="Times New Roman" pitchFamily="18" charset="0"/>
                <a:cs typeface="PT Bold Heading" pitchFamily="2" charset="-78"/>
              </a:rPr>
              <a:t> رواه مسلم.</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[18]</a:t>
            </a:r>
            <a:r>
              <a:rPr lang="ar-SA" dirty="0">
                <a:latin typeface="Calibri" pitchFamily="34" charset="0"/>
                <a:ea typeface="Times New Roman" pitchFamily="18" charset="0"/>
                <a:cs typeface="PT Bold Heading" pitchFamily="2" charset="-78"/>
              </a:rPr>
              <a:t> رواه الترمذي، وصححه الألباني.</a:t>
            </a:r>
            <a:endParaRPr lang="en-US" sz="900" dirty="0">
              <a:latin typeface="Arial" pitchFamily="34" charset="0"/>
              <a:cs typeface="PT Bold Heading" pitchFamily="2" charset="-78"/>
            </a:endParaRPr>
          </a:p>
          <a:p>
            <a:pPr lvl="0" eaLnBrk="0" fontAlgn="base" hangingPunct="0">
              <a:spcBef>
                <a:spcPct val="0"/>
              </a:spcBef>
              <a:spcAft>
                <a:spcPct val="0"/>
              </a:spcAft>
            </a:pPr>
            <a:r>
              <a:rPr lang="ar-SA" dirty="0">
                <a:solidFill>
                  <a:srgbClr val="18873B"/>
                </a:solidFill>
                <a:latin typeface="Calibri" pitchFamily="34" charset="0"/>
                <a:ea typeface="Times New Roman" pitchFamily="18" charset="0"/>
                <a:cs typeface="PT Bold Heading" pitchFamily="2" charset="-78"/>
              </a:rPr>
              <a:t>[19]</a:t>
            </a:r>
            <a:r>
              <a:rPr lang="ar-SA" dirty="0">
                <a:latin typeface="Calibri" pitchFamily="34" charset="0"/>
                <a:ea typeface="Times New Roman" pitchFamily="18" charset="0"/>
                <a:cs typeface="PT Bold Heading" pitchFamily="2" charset="-78"/>
              </a:rPr>
              <a:t> رواه مسلم.</a:t>
            </a:r>
            <a:endParaRPr lang="ar-SA" dirty="0">
              <a:solidFill>
                <a:srgbClr val="18873B"/>
              </a:solidFill>
              <a:latin typeface="Arial" pitchFamily="34" charset="0"/>
              <a:ea typeface="Times New Roman" pitchFamily="18" charset="0"/>
              <a:cs typeface="PT Bold Heading" pitchFamily="2" charset="-78"/>
            </a:endParaRPr>
          </a:p>
        </p:txBody>
      </p:sp>
    </p:spTree>
    <p:extLst>
      <p:ext uri="{BB962C8B-B14F-4D97-AF65-F5344CB8AC3E}">
        <p14:creationId xmlns:p14="http://schemas.microsoft.com/office/powerpoint/2010/main" val="26683482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3923928" y="1646514"/>
            <a:ext cx="4572000" cy="3416320"/>
          </a:xfrm>
          <a:prstGeom prst="rect">
            <a:avLst/>
          </a:prstGeom>
        </p:spPr>
        <p:txBody>
          <a:bodyPr>
            <a:spAutoFit/>
          </a:bodyPr>
          <a:lstStyle/>
          <a:p>
            <a:r>
              <a:rPr lang="ar-SA" dirty="0">
                <a:cs typeface="PT Bold Heading" pitchFamily="2" charset="-78"/>
              </a:rPr>
              <a:t>[21] رواه مسلم.</a:t>
            </a:r>
            <a:endParaRPr lang="en-US" dirty="0">
              <a:cs typeface="PT Bold Heading" pitchFamily="2" charset="-78"/>
            </a:endParaRPr>
          </a:p>
          <a:p>
            <a:r>
              <a:rPr lang="ar-SA" dirty="0">
                <a:cs typeface="PT Bold Heading" pitchFamily="2" charset="-78"/>
              </a:rPr>
              <a:t>[22] رواه ابن ماجه.</a:t>
            </a:r>
            <a:endParaRPr lang="en-US" dirty="0">
              <a:cs typeface="PT Bold Heading" pitchFamily="2" charset="-78"/>
            </a:endParaRPr>
          </a:p>
          <a:p>
            <a:r>
              <a:rPr lang="ar-SA" dirty="0">
                <a:cs typeface="PT Bold Heading" pitchFamily="2" charset="-78"/>
              </a:rPr>
              <a:t>[23] أخرجه البخاري.</a:t>
            </a:r>
            <a:endParaRPr lang="en-US" dirty="0">
              <a:cs typeface="PT Bold Heading" pitchFamily="2" charset="-78"/>
            </a:endParaRPr>
          </a:p>
          <a:p>
            <a:r>
              <a:rPr lang="ar-SA" dirty="0">
                <a:cs typeface="PT Bold Heading" pitchFamily="2" charset="-78"/>
              </a:rPr>
              <a:t>[24] رواه البخاري.</a:t>
            </a:r>
            <a:endParaRPr lang="en-US" dirty="0">
              <a:cs typeface="PT Bold Heading" pitchFamily="2" charset="-78"/>
            </a:endParaRPr>
          </a:p>
          <a:p>
            <a:r>
              <a:rPr lang="ar-SA" dirty="0">
                <a:cs typeface="PT Bold Heading" pitchFamily="2" charset="-78"/>
              </a:rPr>
              <a:t>[25] رواه أبو يعلى، وحسنه الألباني.</a:t>
            </a:r>
            <a:endParaRPr lang="en-US" dirty="0">
              <a:cs typeface="PT Bold Heading" pitchFamily="2" charset="-78"/>
            </a:endParaRPr>
          </a:p>
          <a:p>
            <a:r>
              <a:rPr lang="ar-SA" dirty="0">
                <a:cs typeface="PT Bold Heading" pitchFamily="2" charset="-78"/>
              </a:rPr>
              <a:t>[26] رواه الترمذي، وصححه الألباني.</a:t>
            </a:r>
            <a:endParaRPr lang="en-US" dirty="0">
              <a:cs typeface="PT Bold Heading" pitchFamily="2" charset="-78"/>
            </a:endParaRPr>
          </a:p>
          <a:p>
            <a:r>
              <a:rPr lang="ar-SA" dirty="0">
                <a:cs typeface="PT Bold Heading" pitchFamily="2" charset="-78"/>
              </a:rPr>
              <a:t>[27] الإهالة </a:t>
            </a:r>
            <a:r>
              <a:rPr lang="ar-SA" dirty="0" err="1">
                <a:cs typeface="PT Bold Heading" pitchFamily="2" charset="-78"/>
              </a:rPr>
              <a:t>السنخة</a:t>
            </a:r>
            <a:r>
              <a:rPr lang="ar-SA" dirty="0">
                <a:cs typeface="PT Bold Heading" pitchFamily="2" charset="-78"/>
              </a:rPr>
              <a:t>: أي الدهن الجامد </a:t>
            </a:r>
            <a:r>
              <a:rPr lang="ar-SA" dirty="0" smtClean="0">
                <a:cs typeface="PT Bold Heading" pitchFamily="2" charset="-78"/>
              </a:rPr>
              <a:t>ا</a:t>
            </a:r>
          </a:p>
          <a:p>
            <a:r>
              <a:rPr lang="ar-SA" dirty="0" smtClean="0">
                <a:cs typeface="PT Bold Heading" pitchFamily="2" charset="-78"/>
              </a:rPr>
              <a:t>لمتغير </a:t>
            </a:r>
            <a:r>
              <a:rPr lang="ar-SA" dirty="0">
                <a:cs typeface="PT Bold Heading" pitchFamily="2" charset="-78"/>
              </a:rPr>
              <a:t>الريح من طول المكث.</a:t>
            </a:r>
            <a:endParaRPr lang="en-US" dirty="0">
              <a:cs typeface="PT Bold Heading" pitchFamily="2" charset="-78"/>
            </a:endParaRPr>
          </a:p>
          <a:p>
            <a:r>
              <a:rPr lang="ar-SA" dirty="0">
                <a:cs typeface="PT Bold Heading" pitchFamily="2" charset="-78"/>
              </a:rPr>
              <a:t>[28] رواه الترمذي في الشمائل.</a:t>
            </a:r>
            <a:endParaRPr lang="en-US" dirty="0">
              <a:cs typeface="PT Bold Heading" pitchFamily="2" charset="-78"/>
            </a:endParaRPr>
          </a:p>
          <a:p>
            <a:r>
              <a:rPr lang="ar-SA" dirty="0">
                <a:cs typeface="PT Bold Heading" pitchFamily="2" charset="-78"/>
              </a:rPr>
              <a:t>[29] رواه أبو داود والترمذي بلفظه.</a:t>
            </a:r>
            <a:endParaRPr lang="en-US" dirty="0">
              <a:cs typeface="PT Bold Heading" pitchFamily="2" charset="-78"/>
            </a:endParaRPr>
          </a:p>
          <a:p>
            <a:r>
              <a:rPr lang="ar-SA" dirty="0">
                <a:cs typeface="PT Bold Heading" pitchFamily="2" charset="-78"/>
              </a:rPr>
              <a:t>[30] رواه أبو داود، وإسناده حسن.</a:t>
            </a:r>
            <a:endParaRPr lang="en-US" dirty="0">
              <a:cs typeface="PT Bold Heading" pitchFamily="2" charset="-78"/>
            </a:endParaRPr>
          </a:p>
          <a:p>
            <a:r>
              <a:rPr lang="ar-SA" dirty="0"/>
              <a:t> </a:t>
            </a:r>
            <a:endParaRPr lang="en-US" dirty="0"/>
          </a:p>
        </p:txBody>
      </p:sp>
      <p:sp>
        <p:nvSpPr>
          <p:cNvPr id="4" name="مستطيل 3"/>
          <p:cNvSpPr/>
          <p:nvPr/>
        </p:nvSpPr>
        <p:spPr>
          <a:xfrm>
            <a:off x="179512" y="1490299"/>
            <a:ext cx="4572000" cy="3693319"/>
          </a:xfrm>
          <a:prstGeom prst="rect">
            <a:avLst/>
          </a:prstGeom>
        </p:spPr>
        <p:txBody>
          <a:bodyPr>
            <a:spAutoFit/>
          </a:bodyPr>
          <a:lstStyle/>
          <a:p>
            <a:r>
              <a:rPr lang="ar-SA" dirty="0">
                <a:cs typeface="PT Bold Heading" pitchFamily="2" charset="-78"/>
              </a:rPr>
              <a:t>[31] رواه البخاري ومسلم.</a:t>
            </a:r>
            <a:endParaRPr lang="en-US" dirty="0">
              <a:cs typeface="PT Bold Heading" pitchFamily="2" charset="-78"/>
            </a:endParaRPr>
          </a:p>
          <a:p>
            <a:r>
              <a:rPr lang="ar-SA" dirty="0">
                <a:cs typeface="PT Bold Heading" pitchFamily="2" charset="-78"/>
              </a:rPr>
              <a:t>[32] رواه الترمذي، وحسنه الألباني.</a:t>
            </a:r>
            <a:endParaRPr lang="en-US" dirty="0">
              <a:cs typeface="PT Bold Heading" pitchFamily="2" charset="-78"/>
            </a:endParaRPr>
          </a:p>
          <a:p>
            <a:r>
              <a:rPr lang="ar-SA" dirty="0">
                <a:cs typeface="PT Bold Heading" pitchFamily="2" charset="-78"/>
              </a:rPr>
              <a:t>[33] رواه البخاري.</a:t>
            </a:r>
            <a:endParaRPr lang="en-US" dirty="0">
              <a:cs typeface="PT Bold Heading" pitchFamily="2" charset="-78"/>
            </a:endParaRPr>
          </a:p>
          <a:p>
            <a:r>
              <a:rPr lang="ar-SA" dirty="0">
                <a:cs typeface="PT Bold Heading" pitchFamily="2" charset="-78"/>
              </a:rPr>
              <a:t>[34] رواه أبو داود وصححه الألباني.</a:t>
            </a:r>
            <a:endParaRPr lang="en-US" dirty="0">
              <a:cs typeface="PT Bold Heading" pitchFamily="2" charset="-78"/>
            </a:endParaRPr>
          </a:p>
          <a:p>
            <a:r>
              <a:rPr lang="ar-SA" dirty="0">
                <a:cs typeface="PT Bold Heading" pitchFamily="2" charset="-78"/>
              </a:rPr>
              <a:t>[35] رواه البخاري.</a:t>
            </a:r>
            <a:endParaRPr lang="en-US" dirty="0">
              <a:cs typeface="PT Bold Heading" pitchFamily="2" charset="-78"/>
            </a:endParaRPr>
          </a:p>
          <a:p>
            <a:r>
              <a:rPr lang="ar-SA" dirty="0">
                <a:cs typeface="PT Bold Heading" pitchFamily="2" charset="-78"/>
              </a:rPr>
              <a:t>[36] رواه مسلم.</a:t>
            </a:r>
            <a:endParaRPr lang="en-US" dirty="0">
              <a:cs typeface="PT Bold Heading" pitchFamily="2" charset="-78"/>
            </a:endParaRPr>
          </a:p>
          <a:p>
            <a:r>
              <a:rPr lang="ar-SA" dirty="0">
                <a:cs typeface="PT Bold Heading" pitchFamily="2" charset="-78"/>
              </a:rPr>
              <a:t>[37] رواه البخاري ومسلم.</a:t>
            </a:r>
            <a:endParaRPr lang="en-US" dirty="0">
              <a:cs typeface="PT Bold Heading" pitchFamily="2" charset="-78"/>
            </a:endParaRPr>
          </a:p>
          <a:p>
            <a:r>
              <a:rPr lang="ar-SA" dirty="0">
                <a:cs typeface="PT Bold Heading" pitchFamily="2" charset="-78"/>
              </a:rPr>
              <a:t>[38] رواه النسائي، وصححه الألباني.</a:t>
            </a:r>
            <a:endParaRPr lang="en-US" dirty="0">
              <a:cs typeface="PT Bold Heading" pitchFamily="2" charset="-78"/>
            </a:endParaRPr>
          </a:p>
          <a:p>
            <a:r>
              <a:rPr lang="ar-SA" dirty="0">
                <a:cs typeface="PT Bold Heading" pitchFamily="2" charset="-78"/>
              </a:rPr>
              <a:t>[39] رواه أحمد.</a:t>
            </a:r>
            <a:endParaRPr lang="en-US" dirty="0">
              <a:cs typeface="PT Bold Heading" pitchFamily="2" charset="-78"/>
            </a:endParaRPr>
          </a:p>
          <a:p>
            <a:r>
              <a:rPr lang="ar-SA" dirty="0">
                <a:cs typeface="PT Bold Heading" pitchFamily="2" charset="-78"/>
              </a:rPr>
              <a:t>[40] أخرجه البخاري.</a:t>
            </a:r>
            <a:endParaRPr lang="en-US" dirty="0">
              <a:cs typeface="PT Bold Heading" pitchFamily="2" charset="-78"/>
            </a:endParaRPr>
          </a:p>
          <a:p>
            <a:r>
              <a:rPr lang="ar-SA" dirty="0">
                <a:cs typeface="PT Bold Heading" pitchFamily="2" charset="-78"/>
              </a:rPr>
              <a:t>[41] رواه أبو داود والنسائي.</a:t>
            </a:r>
            <a:endParaRPr lang="en-US" dirty="0">
              <a:cs typeface="PT Bold Heading" pitchFamily="2" charset="-78"/>
            </a:endParaRPr>
          </a:p>
          <a:p>
            <a:r>
              <a:rPr lang="ar-SA" dirty="0">
                <a:cs typeface="PT Bold Heading" pitchFamily="2" charset="-78"/>
              </a:rPr>
              <a:t>[42] أخرجه أحمد عن أنس بن مالك.</a:t>
            </a:r>
            <a:endParaRPr lang="en-US" dirty="0">
              <a:cs typeface="PT Bold Heading" pitchFamily="2" charset="-78"/>
            </a:endParaRPr>
          </a:p>
          <a:p>
            <a:r>
              <a:rPr lang="ar-SA" dirty="0">
                <a:cs typeface="PT Bold Heading" pitchFamily="2" charset="-78"/>
              </a:rPr>
              <a:t>[43] رواه الترمذي في الشمائل، وحسنه الألباني</a:t>
            </a:r>
            <a:endParaRPr lang="en-US" dirty="0">
              <a:cs typeface="PT Bold Heading" pitchFamily="2" charset="-78"/>
            </a:endParaRPr>
          </a:p>
        </p:txBody>
      </p:sp>
    </p:spTree>
    <p:extLst>
      <p:ext uri="{BB962C8B-B14F-4D97-AF65-F5344CB8AC3E}">
        <p14:creationId xmlns:p14="http://schemas.microsoft.com/office/powerpoint/2010/main" val="25201172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899592" y="2132856"/>
            <a:ext cx="7128792" cy="2308324"/>
          </a:xfrm>
          <a:prstGeom prst="rect">
            <a:avLst/>
          </a:prstGeom>
        </p:spPr>
        <p:txBody>
          <a:bodyPr wrap="square">
            <a:spAutoFit/>
          </a:bodyPr>
          <a:lstStyle/>
          <a:p>
            <a:pPr algn="ctr"/>
            <a:r>
              <a:rPr lang="ar-SA" sz="2400" dirty="0">
                <a:solidFill>
                  <a:srgbClr val="008000"/>
                </a:solidFill>
                <a:cs typeface="PT Bold Heading" pitchFamily="2" charset="-78"/>
              </a:rPr>
              <a:t> </a:t>
            </a:r>
            <a:endParaRPr lang="en-US" sz="2400" dirty="0">
              <a:solidFill>
                <a:srgbClr val="008000"/>
              </a:solidFill>
              <a:cs typeface="PT Bold Heading" pitchFamily="2" charset="-78"/>
            </a:endParaRPr>
          </a:p>
          <a:p>
            <a:pPr algn="ctr"/>
            <a:r>
              <a:rPr lang="ar-SA" sz="2400" dirty="0">
                <a:solidFill>
                  <a:srgbClr val="008000"/>
                </a:solidFill>
                <a:cs typeface="PT Bold Heading" pitchFamily="2" charset="-78"/>
              </a:rPr>
              <a:t>قال </a:t>
            </a:r>
            <a:r>
              <a:rPr lang="ar-SA" sz="2400" dirty="0" smtClean="0">
                <a:solidFill>
                  <a:srgbClr val="008000"/>
                </a:solidFill>
                <a:cs typeface="PT Bold Heading" pitchFamily="2" charset="-78"/>
              </a:rPr>
              <a:t>أبو تمام :</a:t>
            </a:r>
            <a:r>
              <a:rPr lang="ar-SA" sz="2400" dirty="0" smtClean="0">
                <a:cs typeface="PT Bold Heading" pitchFamily="2" charset="-78"/>
              </a:rPr>
              <a:t/>
            </a:r>
            <a:br>
              <a:rPr lang="ar-SA" sz="2400" dirty="0" smtClean="0">
                <a:cs typeface="PT Bold Heading" pitchFamily="2" charset="-78"/>
              </a:rPr>
            </a:br>
            <a:endParaRPr lang="en-US" sz="2400" dirty="0">
              <a:solidFill>
                <a:srgbClr val="C00000"/>
              </a:solidFill>
              <a:cs typeface="PT Bold Heading" pitchFamily="2" charset="-78"/>
            </a:endParaRPr>
          </a:p>
          <a:p>
            <a:pPr algn="ctr"/>
            <a:r>
              <a:rPr lang="ar-SA" sz="2400" dirty="0">
                <a:solidFill>
                  <a:srgbClr val="C00000"/>
                </a:solidFill>
                <a:cs typeface="PT Bold Heading" pitchFamily="2" charset="-78"/>
              </a:rPr>
              <a:t>إذا جـاريت في خـلق دنـيئاً </a:t>
            </a:r>
            <a:r>
              <a:rPr lang="ar-SA" sz="2400" dirty="0" smtClean="0">
                <a:solidFill>
                  <a:srgbClr val="C00000"/>
                </a:solidFill>
                <a:cs typeface="PT Bold Heading" pitchFamily="2" charset="-78"/>
              </a:rPr>
              <a:t>**** </a:t>
            </a:r>
            <a:r>
              <a:rPr lang="ar-SA" sz="2400" dirty="0">
                <a:solidFill>
                  <a:srgbClr val="C00000"/>
                </a:solidFill>
                <a:cs typeface="PT Bold Heading" pitchFamily="2" charset="-78"/>
              </a:rPr>
              <a:t>فأنت ومن تجاريه سواء</a:t>
            </a:r>
            <a:endParaRPr lang="en-US" sz="2400" dirty="0">
              <a:solidFill>
                <a:srgbClr val="C00000"/>
              </a:solidFill>
              <a:cs typeface="PT Bold Heading" pitchFamily="2" charset="-78"/>
            </a:endParaRPr>
          </a:p>
          <a:p>
            <a:pPr algn="ctr"/>
            <a:r>
              <a:rPr lang="ar-SA" sz="2400" dirty="0">
                <a:solidFill>
                  <a:srgbClr val="C00000"/>
                </a:solidFill>
                <a:cs typeface="PT Bold Heading" pitchFamily="2" charset="-78"/>
              </a:rPr>
              <a:t>رأيت </a:t>
            </a:r>
            <a:r>
              <a:rPr lang="ar-SA" sz="2400" dirty="0" smtClean="0">
                <a:solidFill>
                  <a:srgbClr val="C00000"/>
                </a:solidFill>
                <a:cs typeface="PT Bold Heading" pitchFamily="2" charset="-78"/>
              </a:rPr>
              <a:t>الحر يجتنب </a:t>
            </a:r>
            <a:r>
              <a:rPr lang="ar-SA" sz="2400" dirty="0" err="1" smtClean="0">
                <a:solidFill>
                  <a:srgbClr val="C00000"/>
                </a:solidFill>
                <a:cs typeface="PT Bold Heading" pitchFamily="2" charset="-78"/>
              </a:rPr>
              <a:t>المخازي</a:t>
            </a:r>
            <a:r>
              <a:rPr lang="ar-SA" sz="2400" smtClean="0">
                <a:solidFill>
                  <a:srgbClr val="C00000"/>
                </a:solidFill>
                <a:cs typeface="PT Bold Heading" pitchFamily="2" charset="-78"/>
              </a:rPr>
              <a:t>  </a:t>
            </a:r>
            <a:r>
              <a:rPr lang="ar-SA" sz="2400" dirty="0">
                <a:solidFill>
                  <a:srgbClr val="C00000"/>
                </a:solidFill>
                <a:cs typeface="PT Bold Heading" pitchFamily="2" charset="-78"/>
              </a:rPr>
              <a:t>**** ويحميه </a:t>
            </a:r>
            <a:r>
              <a:rPr lang="ar-SA" sz="2400" dirty="0" smtClean="0">
                <a:solidFill>
                  <a:srgbClr val="C00000"/>
                </a:solidFill>
                <a:cs typeface="PT Bold Heading" pitchFamily="2" charset="-78"/>
              </a:rPr>
              <a:t>عن </a:t>
            </a:r>
            <a:r>
              <a:rPr lang="ar-SA" sz="2400" dirty="0">
                <a:solidFill>
                  <a:srgbClr val="C00000"/>
                </a:solidFill>
                <a:cs typeface="PT Bold Heading" pitchFamily="2" charset="-78"/>
              </a:rPr>
              <a:t>الغدر الوفـاء </a:t>
            </a:r>
            <a:endParaRPr lang="en-US" sz="2400" dirty="0">
              <a:solidFill>
                <a:srgbClr val="C00000"/>
              </a:solidFill>
              <a:cs typeface="PT Bold Heading" pitchFamily="2" charset="-78"/>
            </a:endParaRPr>
          </a:p>
          <a:p>
            <a:pPr algn="ctr"/>
            <a:r>
              <a:rPr lang="ar-SA" sz="2400" dirty="0" smtClean="0">
                <a:solidFill>
                  <a:srgbClr val="C00000"/>
                </a:solidFill>
                <a:cs typeface="PT Bold Heading" pitchFamily="2" charset="-78"/>
              </a:rPr>
              <a:t>و ما من </a:t>
            </a:r>
            <a:r>
              <a:rPr lang="ar-SA" sz="2400" dirty="0">
                <a:solidFill>
                  <a:srgbClr val="C00000"/>
                </a:solidFill>
                <a:cs typeface="PT Bold Heading" pitchFamily="2" charset="-78"/>
              </a:rPr>
              <a:t>شـدة إلا سيأتي لـها ****مــن بـعـد شـــدتها رخــاء </a:t>
            </a:r>
            <a:endParaRPr lang="en-US" sz="2400" dirty="0">
              <a:solidFill>
                <a:srgbClr val="C00000"/>
              </a:solidFill>
              <a:cs typeface="PT Bold Heading" pitchFamily="2" charset="-78"/>
            </a:endParaRPr>
          </a:p>
        </p:txBody>
      </p:sp>
    </p:spTree>
    <p:extLst>
      <p:ext uri="{BB962C8B-B14F-4D97-AF65-F5344CB8AC3E}">
        <p14:creationId xmlns:p14="http://schemas.microsoft.com/office/powerpoint/2010/main" val="23615387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76"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507232" y="772439"/>
            <a:ext cx="6192688" cy="2677656"/>
          </a:xfrm>
          <a:prstGeom prst="rect">
            <a:avLst/>
          </a:prstGeom>
        </p:spPr>
        <p:txBody>
          <a:bodyPr wrap="square">
            <a:spAutoFit/>
          </a:bodyPr>
          <a:lstStyle/>
          <a:p>
            <a:pPr algn="ctr"/>
            <a:r>
              <a:rPr lang="en-US" sz="2400" dirty="0">
                <a:solidFill>
                  <a:schemeClr val="accent3">
                    <a:lumMod val="50000"/>
                  </a:schemeClr>
                </a:solidFill>
              </a:rPr>
              <a:t> </a:t>
            </a:r>
          </a:p>
          <a:p>
            <a:pPr algn="ctr"/>
            <a:r>
              <a:rPr lang="ar-SA" sz="2400" dirty="0">
                <a:solidFill>
                  <a:schemeClr val="accent3">
                    <a:lumMod val="50000"/>
                  </a:schemeClr>
                </a:solidFill>
                <a:cs typeface="PT Bold Heading" pitchFamily="2" charset="-78"/>
              </a:rPr>
              <a:t> </a:t>
            </a:r>
            <a:endParaRPr lang="en-US" sz="2400" dirty="0">
              <a:solidFill>
                <a:schemeClr val="accent3">
                  <a:lumMod val="50000"/>
                </a:schemeClr>
              </a:solidFill>
              <a:cs typeface="PT Bold Heading" pitchFamily="2" charset="-78"/>
            </a:endParaRPr>
          </a:p>
          <a:p>
            <a:pPr algn="ctr"/>
            <a:r>
              <a:rPr lang="ar-SA" sz="2400" dirty="0">
                <a:solidFill>
                  <a:schemeClr val="accent3">
                    <a:lumMod val="50000"/>
                  </a:schemeClr>
                </a:solidFill>
                <a:cs typeface="PT Bold Heading" pitchFamily="2" charset="-78"/>
              </a:rPr>
              <a:t>من أخلاق الرسول صلى الله عليه </a:t>
            </a:r>
            <a:r>
              <a:rPr lang="ar-SA" sz="2400" dirty="0" smtClean="0">
                <a:solidFill>
                  <a:schemeClr val="accent3">
                    <a:lumMod val="50000"/>
                  </a:schemeClr>
                </a:solidFill>
                <a:cs typeface="PT Bold Heading" pitchFamily="2" charset="-78"/>
              </a:rPr>
              <a:t>وسلم</a:t>
            </a:r>
          </a:p>
          <a:p>
            <a:pPr algn="ctr"/>
            <a:endParaRPr lang="en-US" sz="2400" dirty="0">
              <a:solidFill>
                <a:srgbClr val="C00000"/>
              </a:solidFill>
              <a:cs typeface="PT Bold Heading" pitchFamily="2" charset="-78"/>
            </a:endParaRPr>
          </a:p>
          <a:p>
            <a:pPr algn="ctr"/>
            <a:r>
              <a:rPr lang="ar-SA" sz="2400" dirty="0">
                <a:solidFill>
                  <a:srgbClr val="C00000"/>
                </a:solidFill>
                <a:cs typeface="PT Bold Heading" pitchFamily="2" charset="-78"/>
              </a:rPr>
              <a:t>الأمانة </a:t>
            </a:r>
            <a:r>
              <a:rPr lang="ar-SA" sz="2400" dirty="0" smtClean="0">
                <a:solidFill>
                  <a:srgbClr val="C00000"/>
                </a:solidFill>
                <a:cs typeface="PT Bold Heading" pitchFamily="2" charset="-78"/>
              </a:rPr>
              <a:t>... الشجاعة ..التواضع </a:t>
            </a:r>
            <a:r>
              <a:rPr lang="ar-SA" sz="2400" dirty="0">
                <a:solidFill>
                  <a:srgbClr val="C00000"/>
                </a:solidFill>
                <a:cs typeface="PT Bold Heading" pitchFamily="2" charset="-78"/>
              </a:rPr>
              <a:t>....الحلم .....العدل ....الصبر.....الكرم ....الرحمة ....الحياء.....الزهد .....إلخ من الصفات التي لاتعد </a:t>
            </a:r>
            <a:endParaRPr lang="en-US" sz="2400" dirty="0">
              <a:solidFill>
                <a:srgbClr val="C00000"/>
              </a:solidFill>
              <a:cs typeface="PT Bold Heading" pitchFamily="2" charset="-78"/>
            </a:endParaRPr>
          </a:p>
        </p:txBody>
      </p:sp>
      <p:pic>
        <p:nvPicPr>
          <p:cNvPr id="2050" name="Picture 2" descr="نتيجة بحث الصور عن رسول الله"/>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3717032"/>
            <a:ext cx="3168352" cy="17281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5022707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مستطيل 1"/>
          <p:cNvSpPr/>
          <p:nvPr/>
        </p:nvSpPr>
        <p:spPr>
          <a:xfrm>
            <a:off x="1636091" y="843677"/>
            <a:ext cx="6768752" cy="5170646"/>
          </a:xfrm>
          <a:prstGeom prst="rect">
            <a:avLst/>
          </a:prstGeom>
        </p:spPr>
        <p:txBody>
          <a:bodyPr wrap="square">
            <a:spAutoFit/>
          </a:bodyPr>
          <a:lstStyle/>
          <a:p>
            <a:pPr algn="ctr"/>
            <a:r>
              <a:rPr lang="ar-SA" sz="2200" dirty="0">
                <a:cs typeface="Mudir MT" pitchFamily="2" charset="-78"/>
              </a:rPr>
              <a:t>كان النبي صلى الله عليه وسلم أحسن الناس خُلقًا وأكرمهم وأتقاهم</a:t>
            </a:r>
            <a:r>
              <a:rPr lang="ar-SA" sz="2200" dirty="0" smtClean="0">
                <a:cs typeface="Mudir MT" pitchFamily="2" charset="-78"/>
              </a:rPr>
              <a:t>،</a:t>
            </a:r>
          </a:p>
          <a:p>
            <a:pPr algn="ctr"/>
            <a:r>
              <a:rPr lang="ar-SA" sz="2200" dirty="0" smtClean="0">
                <a:cs typeface="Mudir MT" pitchFamily="2" charset="-78"/>
              </a:rPr>
              <a:t> </a:t>
            </a:r>
            <a:r>
              <a:rPr lang="ar-SA" sz="2200" dirty="0">
                <a:cs typeface="Mudir MT" pitchFamily="2" charset="-78"/>
              </a:rPr>
              <a:t>وقد شهد له بذلك ربه -جل وعلا- حيث قال تعالى مادحًا وواصفًا خُلق </a:t>
            </a:r>
            <a:endParaRPr lang="ar-SA" sz="2200" dirty="0" smtClean="0">
              <a:cs typeface="Mudir MT" pitchFamily="2" charset="-78"/>
            </a:endParaRPr>
          </a:p>
          <a:p>
            <a:pPr algn="ctr"/>
            <a:r>
              <a:rPr lang="ar-SA" sz="2200" dirty="0" smtClean="0">
                <a:cs typeface="Mudir MT" pitchFamily="2" charset="-78"/>
              </a:rPr>
              <a:t>نبيه </a:t>
            </a:r>
            <a:r>
              <a:rPr lang="ar-SA" sz="2200" dirty="0">
                <a:cs typeface="Mudir MT" pitchFamily="2" charset="-78"/>
              </a:rPr>
              <a:t>الكريم : </a:t>
            </a:r>
            <a:r>
              <a:rPr lang="ar-SA" sz="2200" dirty="0">
                <a:solidFill>
                  <a:schemeClr val="accent3">
                    <a:lumMod val="75000"/>
                  </a:schemeClr>
                </a:solidFill>
                <a:cs typeface="Mudir MT" pitchFamily="2" charset="-78"/>
              </a:rPr>
              <a:t>{وَإِنَّكَ لَعَلَى خُلُقٍ عَظِيمٍ} </a:t>
            </a:r>
            <a:r>
              <a:rPr lang="ar-SA" sz="2200" dirty="0">
                <a:cs typeface="Mudir MT" pitchFamily="2" charset="-78"/>
              </a:rPr>
              <a:t>[القلم: 4</a:t>
            </a:r>
            <a:r>
              <a:rPr lang="ar-SA" sz="2200" dirty="0" smtClean="0">
                <a:cs typeface="Mudir MT" pitchFamily="2" charset="-78"/>
              </a:rPr>
              <a:t>].</a:t>
            </a:r>
          </a:p>
          <a:p>
            <a:pPr algn="ctr"/>
            <a:endParaRPr lang="ar-SA" sz="2200" dirty="0" smtClean="0">
              <a:cs typeface="Mudir MT" pitchFamily="2" charset="-78"/>
            </a:endParaRPr>
          </a:p>
          <a:p>
            <a:pPr algn="ctr"/>
            <a:endParaRPr lang="en-US" sz="2200" dirty="0">
              <a:cs typeface="Mudir MT" pitchFamily="2" charset="-78"/>
            </a:endParaRPr>
          </a:p>
          <a:p>
            <a:pPr algn="ctr"/>
            <a:r>
              <a:rPr lang="ar-SA" sz="2200" dirty="0">
                <a:cs typeface="Mudir MT" pitchFamily="2" charset="-78"/>
              </a:rPr>
              <a:t>يقول خادمه أنس بن مالك رضي الله عنه: "كان النبي  أحسن الناس خلقًا"</a:t>
            </a:r>
            <a:r>
              <a:rPr lang="ar-SA" sz="2200" dirty="0">
                <a:cs typeface="Mudir MT" pitchFamily="2" charset="-78"/>
                <a:hlinkClick r:id="rId3"/>
              </a:rPr>
              <a:t>[1]</a:t>
            </a:r>
            <a:r>
              <a:rPr lang="ar-SA" sz="2200" dirty="0">
                <a:cs typeface="Mudir MT" pitchFamily="2" charset="-78"/>
              </a:rPr>
              <a:t>. وتقول زوجه </a:t>
            </a:r>
            <a:r>
              <a:rPr lang="ar-SA" sz="2200" dirty="0">
                <a:cs typeface="Mudir MT" pitchFamily="2" charset="-78"/>
                <a:hlinkClick r:id="rId4"/>
              </a:rPr>
              <a:t>صفية بنت حيي</a:t>
            </a:r>
            <a:r>
              <a:rPr lang="ar-SA" sz="2200" dirty="0">
                <a:cs typeface="Mudir MT" pitchFamily="2" charset="-78"/>
              </a:rPr>
              <a:t> رضي الله عنها: "ما رأيت أحسن خلقًا من رسول الله صلى الله عليه وسلم"</a:t>
            </a:r>
            <a:r>
              <a:rPr lang="ar-SA" sz="2200" dirty="0">
                <a:cs typeface="Mudir MT" pitchFamily="2" charset="-78"/>
                <a:hlinkClick r:id="rId5"/>
              </a:rPr>
              <a:t>[2]</a:t>
            </a:r>
            <a:r>
              <a:rPr lang="ar-SA" sz="2200" dirty="0">
                <a:cs typeface="Mudir MT" pitchFamily="2" charset="-78"/>
              </a:rPr>
              <a:t>، وقالت عائشة لما سئلت -رضي الله عنها- عن خلق النبي صلى الله عليه وسلم، قالت: "كان خلقه القرآن"</a:t>
            </a:r>
            <a:r>
              <a:rPr lang="ar-SA" sz="2200" dirty="0">
                <a:cs typeface="Mudir MT" pitchFamily="2" charset="-78"/>
                <a:hlinkClick r:id="rId6"/>
              </a:rPr>
              <a:t>[3]</a:t>
            </a:r>
            <a:r>
              <a:rPr lang="ar-SA" sz="2200" dirty="0">
                <a:cs typeface="Mudir MT" pitchFamily="2" charset="-78"/>
              </a:rPr>
              <a:t>. </a:t>
            </a:r>
            <a:endParaRPr lang="en-US" sz="2200" dirty="0">
              <a:cs typeface="Mudir MT" pitchFamily="2" charset="-78"/>
            </a:endParaRPr>
          </a:p>
          <a:p>
            <a:pPr algn="ctr"/>
            <a:r>
              <a:rPr lang="ar-SA" sz="2200" dirty="0">
                <a:cs typeface="Mudir MT" pitchFamily="2" charset="-78"/>
              </a:rPr>
              <a:t>فهذه الكلمة العظيمة من عائشة -رضي الله عنها- ترشدنا إلى أن أخلاقه  هي اتباع القرآن، وهي الاستقامة على ما في القرآن من أوامر ونواهي، وهي التخلق بالأخلاق التي مدحها القرآن العظيم وأثنى على أهلها، والبعد عن كل خلق ذمه القرآن.</a:t>
            </a:r>
          </a:p>
        </p:txBody>
      </p:sp>
      <p:pic>
        <p:nvPicPr>
          <p:cNvPr id="4" name="Picture 4" descr="http://islamstory.com/sites/default/files/styles/95x65_section_page_small_img/public/12/06/23/6625_image002.jpg"/>
          <p:cNvPicPr/>
          <p:nvPr/>
        </p:nvPicPr>
        <p:blipFill>
          <a:blip r:embed="rId7">
            <a:extLst>
              <a:ext uri="{28A0092B-C50C-407E-A947-70E740481C1C}">
                <a14:useLocalDpi xmlns:a14="http://schemas.microsoft.com/office/drawing/2010/main" val="0"/>
              </a:ext>
            </a:extLst>
          </a:blip>
          <a:srcRect/>
          <a:stretch>
            <a:fillRect/>
          </a:stretch>
        </p:blipFill>
        <p:spPr bwMode="auto">
          <a:xfrm>
            <a:off x="1043608" y="1844824"/>
            <a:ext cx="1224136" cy="10765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46489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079612" y="1484784"/>
            <a:ext cx="6984776" cy="4154984"/>
          </a:xfrm>
          <a:prstGeom prst="rect">
            <a:avLst/>
          </a:prstGeom>
        </p:spPr>
        <p:txBody>
          <a:bodyPr wrap="square">
            <a:spAutoFit/>
          </a:bodyPr>
          <a:lstStyle/>
          <a:p>
            <a:r>
              <a:rPr lang="ar-SA" sz="2200" dirty="0">
                <a:cs typeface="Mudir MT" pitchFamily="2" charset="-78"/>
              </a:rPr>
              <a:t>قال </a:t>
            </a:r>
            <a:r>
              <a:rPr lang="ar-SA" sz="2200" dirty="0">
                <a:cs typeface="Mudir MT" pitchFamily="2" charset="-78"/>
                <a:hlinkClick r:id="rId3"/>
              </a:rPr>
              <a:t>ابن كثير</a:t>
            </a:r>
            <a:r>
              <a:rPr lang="ar-SA" sz="2200" dirty="0">
                <a:cs typeface="Mudir MT" pitchFamily="2" charset="-78"/>
              </a:rPr>
              <a:t> -رحمه الله- في تفسيره: ومعنى هذا أنه صار امتثال القرآن أمرًا ونهيًا سجيةً له وخلقًا ... فمهما أمره القرآن فعله ومهما نهاه عنه تركه، هذا ما جبله الله عليه من الخُلق العظيم من الحياء والكرم والشجاعة والصفح والحلم وكل خُلقٍ جميل. اهـ-.</a:t>
            </a:r>
            <a:endParaRPr lang="en-US" sz="2200" dirty="0">
              <a:cs typeface="Mudir MT" pitchFamily="2" charset="-78"/>
            </a:endParaRPr>
          </a:p>
          <a:p>
            <a:r>
              <a:rPr lang="ar-SA" sz="2200" dirty="0">
                <a:cs typeface="Mudir MT" pitchFamily="2" charset="-78"/>
              </a:rPr>
              <a:t>وقد جاءت صفاته وخصاله الكريمة صلى الله عليه وسلم في كتب أهل الكتاب نفسها قبل تحريفها؛ فعن عطاء رضي الله عنه قال: قلت لعبد الله بن عمرو أخبرني عن صفة رسول الله  في التوراة، قال: أجل، والله إنه لموصوف في التوراة بصفته في القرآن: "يَا أَيُّهَا النَّبِيُّ إِنَّا أَرْسَلْنَاكَ شَاهِدًا وَمُبَشِّرًا وَنَذِيرًا وحرزًا للأميين، أنت عبدي ورسولي، سميتك المتوكل، لا فظ ولا غليظ ولا صخاب في الأسواق، ولا يدفع بالسيئة السيئة ولكن يعفو ويغفر، ولن يقبضه الله حتى يقيم به الملة العوجاء، بأن يقولوا لا إله إلا الله، ويفتح بها أعينًا عميًا وآذانًا صمًا وقلوبًا غلفًا"</a:t>
            </a:r>
            <a:r>
              <a:rPr lang="ar-SA" sz="2200" dirty="0">
                <a:cs typeface="Mudir MT" pitchFamily="2" charset="-78"/>
                <a:hlinkClick r:id="rId4"/>
              </a:rPr>
              <a:t>[4]</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42793375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616361" y="1196752"/>
            <a:ext cx="7452320" cy="4832092"/>
          </a:xfrm>
          <a:prstGeom prst="rect">
            <a:avLst/>
          </a:prstGeom>
        </p:spPr>
        <p:txBody>
          <a:bodyPr wrap="square">
            <a:spAutoFit/>
          </a:bodyPr>
          <a:lstStyle/>
          <a:p>
            <a:pPr algn="ctr"/>
            <a:r>
              <a:rPr lang="ar-SA" sz="2200" dirty="0">
                <a:solidFill>
                  <a:srgbClr val="C00000"/>
                </a:solidFill>
                <a:cs typeface="PT Bold Heading" pitchFamily="2" charset="-78"/>
              </a:rPr>
              <a:t>أخلاق النبي صلى الله عليه وسلم مع أهله: </a:t>
            </a:r>
            <a:endParaRPr lang="en-US" sz="2200" dirty="0">
              <a:solidFill>
                <a:srgbClr val="C00000"/>
              </a:solidFill>
              <a:cs typeface="PT Bold Heading" pitchFamily="2" charset="-78"/>
            </a:endParaRPr>
          </a:p>
          <a:p>
            <a:r>
              <a:rPr lang="ar-SA" sz="2200" dirty="0">
                <a:cs typeface="Mudir MT" pitchFamily="2" charset="-78"/>
              </a:rPr>
              <a:t>كان صلى الله عليه وسلم خير الناس وخيرهم لأهله وخيرهم لأمته من طيب كلامه وحُسن معاشرة زوجاته بالإكرام والاحترام، حيث قال : "خيركم </a:t>
            </a:r>
            <a:r>
              <a:rPr lang="ar-SA" sz="2200" dirty="0" err="1">
                <a:cs typeface="Mudir MT" pitchFamily="2" charset="-78"/>
              </a:rPr>
              <a:t>خيركم</a:t>
            </a:r>
            <a:r>
              <a:rPr lang="ar-SA" sz="2200" dirty="0">
                <a:cs typeface="Mudir MT" pitchFamily="2" charset="-78"/>
              </a:rPr>
              <a:t> لأهله، وأنا خيركم لأهلي"</a:t>
            </a:r>
            <a:r>
              <a:rPr lang="ar-SA" sz="2200" dirty="0">
                <a:cs typeface="Mudir MT" pitchFamily="2" charset="-78"/>
                <a:hlinkClick r:id="rId3"/>
              </a:rPr>
              <a:t>[5]</a:t>
            </a:r>
            <a:r>
              <a:rPr lang="ar-SA" sz="2200" dirty="0">
                <a:cs typeface="Mudir MT" pitchFamily="2" charset="-78"/>
              </a:rPr>
              <a:t>.</a:t>
            </a:r>
            <a:endParaRPr lang="en-US" sz="2200" dirty="0">
              <a:cs typeface="Mudir MT" pitchFamily="2" charset="-78"/>
            </a:endParaRPr>
          </a:p>
          <a:p>
            <a:r>
              <a:rPr lang="ar-SA" sz="2200" dirty="0">
                <a:cs typeface="Mudir MT" pitchFamily="2" charset="-78"/>
              </a:rPr>
              <a:t>وكان من كريم أخلاقه صلى الله عليه وسلم في تعامله مع أهله وزوجه أنه كان يُحسن إليهم ويرأف بهم ويتلطّف إليهم ويتودّد إليهم، فكان يمازح أهله ويلاطفهم ويداعبهم، وكان من شأنه  أن يرقّق اسم عائشة -رضي الله عنها- كأن يقول </a:t>
            </a:r>
            <a:endParaRPr lang="en-US" sz="2200" dirty="0">
              <a:cs typeface="Mudir MT" pitchFamily="2" charset="-78"/>
            </a:endParaRPr>
          </a:p>
          <a:p>
            <a:r>
              <a:rPr lang="ar-SA" sz="2200" dirty="0">
                <a:cs typeface="Mudir MT" pitchFamily="2" charset="-78"/>
              </a:rPr>
              <a:t>لها: "يا عائش"، ويقول </a:t>
            </a:r>
            <a:r>
              <a:rPr lang="ar-SA" sz="2200" dirty="0" err="1">
                <a:cs typeface="Mudir MT" pitchFamily="2" charset="-78"/>
              </a:rPr>
              <a:t>لها:"يا</a:t>
            </a:r>
            <a:r>
              <a:rPr lang="ar-SA" sz="2200" dirty="0">
                <a:cs typeface="Mudir MT" pitchFamily="2" charset="-78"/>
              </a:rPr>
              <a:t> حميراء"، ويُكرمها بأن يناديها باسم أبيها بأن يقول لها: "يا ابنة الصديق"، وما ذلك إلا توددًا وتقربًا وتلطفًا إليها، واحترامًا وتقديرًا لأهلها.</a:t>
            </a:r>
            <a:endParaRPr lang="en-US" sz="2200" dirty="0">
              <a:cs typeface="Mudir MT" pitchFamily="2" charset="-78"/>
            </a:endParaRPr>
          </a:p>
          <a:p>
            <a:r>
              <a:rPr lang="ar-SA" sz="2200" dirty="0">
                <a:cs typeface="Mudir MT" pitchFamily="2" charset="-78"/>
              </a:rPr>
              <a:t>وكان صلى الله عليه وسلم يعين أهله ويساعدهم في أمورهم ويكون في حاجتهم، وكانت عائشة تغتسل معه صلى الله عليه وسلم من إناءٍ واحد، فيقول لها: "دعي لي"، وتقول له: دع لي</a:t>
            </a:r>
            <a:r>
              <a:rPr lang="ar-SA" sz="2200" dirty="0">
                <a:cs typeface="Mudir MT" pitchFamily="2" charset="-78"/>
                <a:hlinkClick r:id="rId4"/>
              </a:rPr>
              <a:t>[6]</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30985329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665324" y="1556792"/>
            <a:ext cx="7742630" cy="3477875"/>
          </a:xfrm>
          <a:prstGeom prst="rect">
            <a:avLst/>
          </a:prstGeom>
        </p:spPr>
        <p:txBody>
          <a:bodyPr wrap="square">
            <a:spAutoFit/>
          </a:bodyPr>
          <a:lstStyle/>
          <a:p>
            <a:r>
              <a:rPr lang="ar-SA" sz="2200" dirty="0">
                <a:cs typeface="Mudir MT" pitchFamily="2" charset="-78"/>
              </a:rPr>
              <a:t>وكان يُسَرِّبُ إلى عائشة بناتِ الأنصار يلعبن معها‏.‏ وكان إذا هويت شيئًا لا محذورَ فيه تابعها عليه، وكانت إذا شربت من الإِناء أخذه، فوضع فمه في موضع فمها وشرب، وكان إذا تعرقت عَرقًا -وهو العَظْمُ الذي عليه لحم- أخذه فوضع فمه موضع فمها، وكان يتكئ في حَجْرِها، ويقرأ القرآن ورأسه في حَجرِها، وربما كانت حائضًا، وكان يقبلها وهو صائم، وكان من لطفه وحسن خُلُقه مع أهله أنه يمكِّنها من اللعب.</a:t>
            </a:r>
            <a:endParaRPr lang="en-US" sz="2200" dirty="0">
              <a:cs typeface="Mudir MT" pitchFamily="2" charset="-78"/>
            </a:endParaRPr>
          </a:p>
          <a:p>
            <a:r>
              <a:rPr lang="ar-SA" sz="2200" dirty="0">
                <a:cs typeface="Mudir MT" pitchFamily="2" charset="-78"/>
              </a:rPr>
              <a:t>عن الأسود </a:t>
            </a:r>
            <a:r>
              <a:rPr lang="ar-SA" sz="2200" dirty="0" err="1">
                <a:cs typeface="Mudir MT" pitchFamily="2" charset="-78"/>
              </a:rPr>
              <a:t>قال:سألت</a:t>
            </a:r>
            <a:r>
              <a:rPr lang="ar-SA" sz="2200" dirty="0">
                <a:cs typeface="Mudir MT" pitchFamily="2" charset="-78"/>
              </a:rPr>
              <a:t> عائشة ما كان النبي  يصنع في بيته؟ قالت: "كان يكون في مهنة أهله، فإذا حضرت الصلاة يتوضأ ويخرج إلى الصلاة"</a:t>
            </a:r>
            <a:r>
              <a:rPr lang="ar-SA" sz="2200" dirty="0">
                <a:cs typeface="Mudir MT" pitchFamily="2" charset="-78"/>
                <a:hlinkClick r:id="rId3"/>
              </a:rPr>
              <a:t>[7]</a:t>
            </a:r>
            <a:r>
              <a:rPr lang="ar-SA" sz="2200" dirty="0">
                <a:cs typeface="Mudir MT" pitchFamily="2" charset="-78"/>
              </a:rPr>
              <a:t>.</a:t>
            </a:r>
            <a:endParaRPr lang="en-US" sz="2200" dirty="0">
              <a:cs typeface="Mudir MT" pitchFamily="2" charset="-78"/>
            </a:endParaRPr>
          </a:p>
          <a:p>
            <a:r>
              <a:rPr lang="ar-SA" sz="2200" dirty="0">
                <a:cs typeface="Mudir MT" pitchFamily="2" charset="-78"/>
              </a:rPr>
              <a:t>وعن عائشة -رضي الله عنها- قالت: "كان يخيط ثوبه، ويخصف نعله، ويعمل ما يعمل الرجال في بيوتهم"</a:t>
            </a:r>
            <a:r>
              <a:rPr lang="ar-SA" sz="2200" dirty="0">
                <a:cs typeface="Mudir MT" pitchFamily="2" charset="-78"/>
                <a:hlinkClick r:id="rId4"/>
              </a:rPr>
              <a:t>[8</a:t>
            </a:r>
            <a:r>
              <a:rPr lang="ar-SA" sz="2200" dirty="0" smtClean="0">
                <a:cs typeface="Mudir MT" pitchFamily="2" charset="-78"/>
                <a:hlinkClick r:id="rId4"/>
              </a:rPr>
              <a:t>]</a:t>
            </a:r>
            <a:r>
              <a:rPr lang="ar-SA" sz="2200" dirty="0" smtClean="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38087026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شرائح\IMG_449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مستطيل 2"/>
          <p:cNvSpPr/>
          <p:nvPr/>
        </p:nvSpPr>
        <p:spPr>
          <a:xfrm>
            <a:off x="1252984" y="1012954"/>
            <a:ext cx="6606480" cy="4832092"/>
          </a:xfrm>
          <a:prstGeom prst="rect">
            <a:avLst/>
          </a:prstGeom>
        </p:spPr>
        <p:txBody>
          <a:bodyPr wrap="square">
            <a:spAutoFit/>
          </a:bodyPr>
          <a:lstStyle/>
          <a:p>
            <a:endParaRPr lang="ar-SA" sz="2200" dirty="0" smtClean="0">
              <a:cs typeface="Mudir MT" pitchFamily="2" charset="-78"/>
            </a:endParaRPr>
          </a:p>
          <a:p>
            <a:r>
              <a:rPr lang="ar-SA" sz="2200" dirty="0" smtClean="0">
                <a:cs typeface="Mudir MT" pitchFamily="2" charset="-78"/>
              </a:rPr>
              <a:t>وعن عائشة -رضي الله عنها- قالت: "خرجت مع رسول الله  في بعض أسفاره، وأنا جارية لم أحمل اللحم ولم أبدن، فقال للناس: "تقدموا". فتقدموا، ثم قال لي: "تعالي حتى أسابقك". فسبقته، فسكت عني حتى إذا حملت اللحم وبدنت خرجت معه في بعض أسفاره، فقال للناس: "تقدموا". فتقدموا، ثم قال لي: " تعالي حتى أسابقك". فسبقني، فجعل يضحك وهو يقول: "هذه بتلك"</a:t>
            </a:r>
            <a:r>
              <a:rPr lang="ar-SA" sz="2200" dirty="0" smtClean="0">
                <a:cs typeface="Mudir MT" pitchFamily="2" charset="-78"/>
                <a:hlinkClick r:id="rId3"/>
              </a:rPr>
              <a:t>[9]</a:t>
            </a:r>
            <a:r>
              <a:rPr lang="ar-SA" sz="2200" dirty="0" smtClean="0">
                <a:cs typeface="Mudir MT" pitchFamily="2" charset="-78"/>
              </a:rPr>
              <a:t>.</a:t>
            </a:r>
            <a:endParaRPr lang="en-US" sz="2200" dirty="0" smtClean="0">
              <a:cs typeface="Mudir MT" pitchFamily="2" charset="-78"/>
            </a:endParaRPr>
          </a:p>
          <a:p>
            <a:endParaRPr lang="ar-SA" sz="2200" dirty="0">
              <a:cs typeface="Mudir MT" pitchFamily="2" charset="-78"/>
            </a:endParaRPr>
          </a:p>
          <a:p>
            <a:r>
              <a:rPr lang="ar-SA" sz="2200" dirty="0" smtClean="0">
                <a:cs typeface="Mudir MT" pitchFamily="2" charset="-78"/>
              </a:rPr>
              <a:t>بل </a:t>
            </a:r>
            <a:r>
              <a:rPr lang="ar-SA" sz="2200" dirty="0">
                <a:cs typeface="Mudir MT" pitchFamily="2" charset="-78"/>
              </a:rPr>
              <a:t>إنه صلى الله عليه وسلم وضع ركبته لتضع عليها زوجه صفية -رضي الله عنها- رجلها حتى تركب على بعيرها</a:t>
            </a:r>
            <a:r>
              <a:rPr lang="ar-SA" sz="2200" dirty="0">
                <a:cs typeface="Mudir MT" pitchFamily="2" charset="-78"/>
                <a:hlinkClick r:id="rId4"/>
              </a:rPr>
              <a:t>[10]</a:t>
            </a:r>
            <a:r>
              <a:rPr lang="ar-SA" sz="2200" dirty="0">
                <a:cs typeface="Mudir MT" pitchFamily="2" charset="-78"/>
              </a:rPr>
              <a:t>.</a:t>
            </a:r>
            <a:endParaRPr lang="en-US" sz="2200" dirty="0">
              <a:cs typeface="Mudir MT" pitchFamily="2" charset="-78"/>
            </a:endParaRPr>
          </a:p>
          <a:p>
            <a:r>
              <a:rPr lang="ar-SA" sz="2200" dirty="0">
                <a:cs typeface="Mudir MT" pitchFamily="2" charset="-78"/>
              </a:rPr>
              <a:t>ومن دلائل شدة احترامه وحبه ووفائه لزوجته خديجة رضي الله عنها، إن كان ليذبح الشاة ثم يهديها إلى خلائلها (صديقاتها)، وذلك بعد مماتها وقد أقرت عائشة -رضي الله عنها- بأنها كانت تغير من هذا المسلك منه</a:t>
            </a:r>
            <a:r>
              <a:rPr lang="ar-SA" sz="2200" dirty="0">
                <a:cs typeface="Mudir MT" pitchFamily="2" charset="-78"/>
                <a:hlinkClick r:id="rId5"/>
              </a:rPr>
              <a:t>[11]</a:t>
            </a:r>
            <a:r>
              <a:rPr lang="ar-SA" sz="2200" dirty="0">
                <a:cs typeface="Mudir MT" pitchFamily="2" charset="-78"/>
              </a:rPr>
              <a:t>.</a:t>
            </a:r>
            <a:endParaRPr lang="en-US" sz="2200" dirty="0">
              <a:cs typeface="Mudir MT" pitchFamily="2" charset="-78"/>
            </a:endParaRPr>
          </a:p>
        </p:txBody>
      </p:sp>
    </p:spTree>
    <p:extLst>
      <p:ext uri="{BB962C8B-B14F-4D97-AF65-F5344CB8AC3E}">
        <p14:creationId xmlns:p14="http://schemas.microsoft.com/office/powerpoint/2010/main" val="38666664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2681</Words>
  <Application>Microsoft Office PowerPoint</Application>
  <PresentationFormat>On-screen Show (4:3)</PresentationFormat>
  <Paragraphs>178</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Mudir MT</vt:lpstr>
      <vt:lpstr>PT Bold Heading</vt:lpstr>
      <vt:lpstr>Times New Roman</vt: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Ahmed-Under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MAX</dc:creator>
  <cp:lastModifiedBy>pc</cp:lastModifiedBy>
  <cp:revision>15</cp:revision>
  <dcterms:created xsi:type="dcterms:W3CDTF">2015-04-16T22:07:39Z</dcterms:created>
  <dcterms:modified xsi:type="dcterms:W3CDTF">2015-04-25T18:39:20Z</dcterms:modified>
</cp:coreProperties>
</file>